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370" r:id="rId2"/>
    <p:sldId id="365" r:id="rId3"/>
    <p:sldId id="366" r:id="rId4"/>
    <p:sldId id="367" r:id="rId5"/>
    <p:sldId id="368" r:id="rId6"/>
    <p:sldId id="369" r:id="rId7"/>
    <p:sldId id="371" r:id="rId8"/>
    <p:sldId id="372" r:id="rId9"/>
    <p:sldId id="373" r:id="rId10"/>
    <p:sldId id="375" r:id="rId11"/>
    <p:sldId id="376" r:id="rId12"/>
    <p:sldId id="377" r:id="rId13"/>
    <p:sldId id="378" r:id="rId14"/>
    <p:sldId id="379" r:id="rId15"/>
    <p:sldId id="380" r:id="rId16"/>
    <p:sldId id="381" r:id="rId17"/>
    <p:sldId id="383" r:id="rId18"/>
    <p:sldId id="382" r:id="rId19"/>
    <p:sldId id="466" r:id="rId20"/>
    <p:sldId id="384" r:id="rId21"/>
    <p:sldId id="467" r:id="rId22"/>
    <p:sldId id="386" r:id="rId23"/>
    <p:sldId id="387" r:id="rId24"/>
    <p:sldId id="388" r:id="rId25"/>
    <p:sldId id="389" r:id="rId26"/>
    <p:sldId id="397" r:id="rId27"/>
    <p:sldId id="390" r:id="rId28"/>
    <p:sldId id="391" r:id="rId29"/>
    <p:sldId id="392" r:id="rId30"/>
    <p:sldId id="393" r:id="rId31"/>
    <p:sldId id="398" r:id="rId32"/>
    <p:sldId id="399" r:id="rId33"/>
    <p:sldId id="400" r:id="rId34"/>
    <p:sldId id="408" r:id="rId35"/>
    <p:sldId id="401" r:id="rId36"/>
    <p:sldId id="402" r:id="rId37"/>
    <p:sldId id="410" r:id="rId38"/>
    <p:sldId id="409" r:id="rId39"/>
    <p:sldId id="411" r:id="rId40"/>
    <p:sldId id="414" r:id="rId41"/>
    <p:sldId id="412" r:id="rId42"/>
    <p:sldId id="416" r:id="rId43"/>
    <p:sldId id="417" r:id="rId44"/>
    <p:sldId id="418" r:id="rId45"/>
    <p:sldId id="452" r:id="rId46"/>
    <p:sldId id="430" r:id="rId47"/>
    <p:sldId id="421" r:id="rId48"/>
    <p:sldId id="450" r:id="rId49"/>
    <p:sldId id="423" r:id="rId50"/>
    <p:sldId id="422" r:id="rId51"/>
    <p:sldId id="433" r:id="rId52"/>
    <p:sldId id="438" r:id="rId53"/>
    <p:sldId id="437" r:id="rId54"/>
    <p:sldId id="468" r:id="rId55"/>
    <p:sldId id="457" r:id="rId56"/>
    <p:sldId id="436" r:id="rId57"/>
    <p:sldId id="440" r:id="rId58"/>
    <p:sldId id="439" r:id="rId59"/>
    <p:sldId id="462" r:id="rId60"/>
    <p:sldId id="465" r:id="rId61"/>
    <p:sldId id="469" r:id="rId62"/>
    <p:sldId id="441" r:id="rId63"/>
    <p:sldId id="434" r:id="rId64"/>
    <p:sldId id="459" r:id="rId65"/>
    <p:sldId id="460" r:id="rId66"/>
    <p:sldId id="461" r:id="rId67"/>
    <p:sldId id="446" r:id="rId68"/>
    <p:sldId id="442" r:id="rId69"/>
    <p:sldId id="444" r:id="rId70"/>
    <p:sldId id="445" r:id="rId71"/>
    <p:sldId id="455" r:id="rId72"/>
    <p:sldId id="443" r:id="rId73"/>
    <p:sldId id="447" r:id="rId74"/>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6" autoAdjust="0"/>
    <p:restoredTop sz="94660"/>
  </p:normalViewPr>
  <p:slideViewPr>
    <p:cSldViewPr>
      <p:cViewPr varScale="1">
        <p:scale>
          <a:sx n="109" d="100"/>
          <a:sy n="109" d="100"/>
        </p:scale>
        <p:origin x="78" y="12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9B4C85-69E8-4FAB-8141-F6B9F611450C}" type="datetimeFigureOut">
              <a:rPr lang="nl-NL" smtClean="0"/>
              <a:pPr/>
              <a:t>10-2-2015</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07CC32-1F34-47A2-A23E-DBD99CA99648}" type="slidenum">
              <a:rPr lang="nl-NL" smtClean="0"/>
              <a:pPr/>
              <a:t>‹nr.›</a:t>
            </a:fld>
            <a:endParaRPr lang="nl-NL"/>
          </a:p>
        </p:txBody>
      </p:sp>
    </p:spTree>
    <p:extLst>
      <p:ext uri="{BB962C8B-B14F-4D97-AF65-F5344CB8AC3E}">
        <p14:creationId xmlns:p14="http://schemas.microsoft.com/office/powerpoint/2010/main" val="1430215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1</a:t>
            </a:fld>
            <a:endParaRPr lang="nl-NL"/>
          </a:p>
        </p:txBody>
      </p:sp>
    </p:spTree>
    <p:extLst>
      <p:ext uri="{BB962C8B-B14F-4D97-AF65-F5344CB8AC3E}">
        <p14:creationId xmlns:p14="http://schemas.microsoft.com/office/powerpoint/2010/main" val="3707430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10</a:t>
            </a:fld>
            <a:endParaRPr lang="nl-NL"/>
          </a:p>
        </p:txBody>
      </p:sp>
    </p:spTree>
    <p:extLst>
      <p:ext uri="{BB962C8B-B14F-4D97-AF65-F5344CB8AC3E}">
        <p14:creationId xmlns:p14="http://schemas.microsoft.com/office/powerpoint/2010/main" val="2200307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11</a:t>
            </a:fld>
            <a:endParaRPr lang="nl-NL"/>
          </a:p>
        </p:txBody>
      </p:sp>
    </p:spTree>
    <p:extLst>
      <p:ext uri="{BB962C8B-B14F-4D97-AF65-F5344CB8AC3E}">
        <p14:creationId xmlns:p14="http://schemas.microsoft.com/office/powerpoint/2010/main" val="631293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12</a:t>
            </a:fld>
            <a:endParaRPr lang="nl-NL"/>
          </a:p>
        </p:txBody>
      </p:sp>
    </p:spTree>
    <p:extLst>
      <p:ext uri="{BB962C8B-B14F-4D97-AF65-F5344CB8AC3E}">
        <p14:creationId xmlns:p14="http://schemas.microsoft.com/office/powerpoint/2010/main" val="3301952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13</a:t>
            </a:fld>
            <a:endParaRPr lang="nl-NL"/>
          </a:p>
        </p:txBody>
      </p:sp>
    </p:spTree>
    <p:extLst>
      <p:ext uri="{BB962C8B-B14F-4D97-AF65-F5344CB8AC3E}">
        <p14:creationId xmlns:p14="http://schemas.microsoft.com/office/powerpoint/2010/main" val="3587508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14</a:t>
            </a:fld>
            <a:endParaRPr lang="nl-NL"/>
          </a:p>
        </p:txBody>
      </p:sp>
    </p:spTree>
    <p:extLst>
      <p:ext uri="{BB962C8B-B14F-4D97-AF65-F5344CB8AC3E}">
        <p14:creationId xmlns:p14="http://schemas.microsoft.com/office/powerpoint/2010/main" val="675464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15</a:t>
            </a:fld>
            <a:endParaRPr lang="nl-NL"/>
          </a:p>
        </p:txBody>
      </p:sp>
    </p:spTree>
    <p:extLst>
      <p:ext uri="{BB962C8B-B14F-4D97-AF65-F5344CB8AC3E}">
        <p14:creationId xmlns:p14="http://schemas.microsoft.com/office/powerpoint/2010/main" val="3756304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16</a:t>
            </a:fld>
            <a:endParaRPr lang="nl-NL"/>
          </a:p>
        </p:txBody>
      </p:sp>
    </p:spTree>
    <p:extLst>
      <p:ext uri="{BB962C8B-B14F-4D97-AF65-F5344CB8AC3E}">
        <p14:creationId xmlns:p14="http://schemas.microsoft.com/office/powerpoint/2010/main" val="1924593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17</a:t>
            </a:fld>
            <a:endParaRPr lang="nl-NL"/>
          </a:p>
        </p:txBody>
      </p:sp>
    </p:spTree>
    <p:extLst>
      <p:ext uri="{BB962C8B-B14F-4D97-AF65-F5344CB8AC3E}">
        <p14:creationId xmlns:p14="http://schemas.microsoft.com/office/powerpoint/2010/main" val="1594493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18</a:t>
            </a:fld>
            <a:endParaRPr lang="nl-NL"/>
          </a:p>
        </p:txBody>
      </p:sp>
    </p:spTree>
    <p:extLst>
      <p:ext uri="{BB962C8B-B14F-4D97-AF65-F5344CB8AC3E}">
        <p14:creationId xmlns:p14="http://schemas.microsoft.com/office/powerpoint/2010/main" val="1839950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19</a:t>
            </a:fld>
            <a:endParaRPr lang="nl-NL"/>
          </a:p>
        </p:txBody>
      </p:sp>
    </p:spTree>
    <p:extLst>
      <p:ext uri="{BB962C8B-B14F-4D97-AF65-F5344CB8AC3E}">
        <p14:creationId xmlns:p14="http://schemas.microsoft.com/office/powerpoint/2010/main" val="1901131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2</a:t>
            </a:fld>
            <a:endParaRPr lang="nl-NL"/>
          </a:p>
        </p:txBody>
      </p:sp>
    </p:spTree>
    <p:extLst>
      <p:ext uri="{BB962C8B-B14F-4D97-AF65-F5344CB8AC3E}">
        <p14:creationId xmlns:p14="http://schemas.microsoft.com/office/powerpoint/2010/main" val="2583894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20</a:t>
            </a:fld>
            <a:endParaRPr lang="nl-NL"/>
          </a:p>
        </p:txBody>
      </p:sp>
    </p:spTree>
    <p:extLst>
      <p:ext uri="{BB962C8B-B14F-4D97-AF65-F5344CB8AC3E}">
        <p14:creationId xmlns:p14="http://schemas.microsoft.com/office/powerpoint/2010/main" val="1398423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21</a:t>
            </a:fld>
            <a:endParaRPr lang="nl-NL"/>
          </a:p>
        </p:txBody>
      </p:sp>
    </p:spTree>
    <p:extLst>
      <p:ext uri="{BB962C8B-B14F-4D97-AF65-F5344CB8AC3E}">
        <p14:creationId xmlns:p14="http://schemas.microsoft.com/office/powerpoint/2010/main" val="1306007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22</a:t>
            </a:fld>
            <a:endParaRPr lang="nl-NL"/>
          </a:p>
        </p:txBody>
      </p:sp>
    </p:spTree>
    <p:extLst>
      <p:ext uri="{BB962C8B-B14F-4D97-AF65-F5344CB8AC3E}">
        <p14:creationId xmlns:p14="http://schemas.microsoft.com/office/powerpoint/2010/main" val="1460139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23</a:t>
            </a:fld>
            <a:endParaRPr lang="nl-NL"/>
          </a:p>
        </p:txBody>
      </p:sp>
    </p:spTree>
    <p:extLst>
      <p:ext uri="{BB962C8B-B14F-4D97-AF65-F5344CB8AC3E}">
        <p14:creationId xmlns:p14="http://schemas.microsoft.com/office/powerpoint/2010/main" val="2461421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24</a:t>
            </a:fld>
            <a:endParaRPr lang="nl-NL"/>
          </a:p>
        </p:txBody>
      </p:sp>
    </p:spTree>
    <p:extLst>
      <p:ext uri="{BB962C8B-B14F-4D97-AF65-F5344CB8AC3E}">
        <p14:creationId xmlns:p14="http://schemas.microsoft.com/office/powerpoint/2010/main" val="1264494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25</a:t>
            </a:fld>
            <a:endParaRPr lang="nl-NL"/>
          </a:p>
        </p:txBody>
      </p:sp>
    </p:spTree>
    <p:extLst>
      <p:ext uri="{BB962C8B-B14F-4D97-AF65-F5344CB8AC3E}">
        <p14:creationId xmlns:p14="http://schemas.microsoft.com/office/powerpoint/2010/main" val="1257054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26</a:t>
            </a:fld>
            <a:endParaRPr lang="nl-NL"/>
          </a:p>
        </p:txBody>
      </p:sp>
    </p:spTree>
    <p:extLst>
      <p:ext uri="{BB962C8B-B14F-4D97-AF65-F5344CB8AC3E}">
        <p14:creationId xmlns:p14="http://schemas.microsoft.com/office/powerpoint/2010/main" val="61201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27</a:t>
            </a:fld>
            <a:endParaRPr lang="nl-NL"/>
          </a:p>
        </p:txBody>
      </p:sp>
    </p:spTree>
    <p:extLst>
      <p:ext uri="{BB962C8B-B14F-4D97-AF65-F5344CB8AC3E}">
        <p14:creationId xmlns:p14="http://schemas.microsoft.com/office/powerpoint/2010/main" val="4197149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28</a:t>
            </a:fld>
            <a:endParaRPr lang="nl-NL"/>
          </a:p>
        </p:txBody>
      </p:sp>
    </p:spTree>
    <p:extLst>
      <p:ext uri="{BB962C8B-B14F-4D97-AF65-F5344CB8AC3E}">
        <p14:creationId xmlns:p14="http://schemas.microsoft.com/office/powerpoint/2010/main" val="3638896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29</a:t>
            </a:fld>
            <a:endParaRPr lang="nl-NL"/>
          </a:p>
        </p:txBody>
      </p:sp>
    </p:spTree>
    <p:extLst>
      <p:ext uri="{BB962C8B-B14F-4D97-AF65-F5344CB8AC3E}">
        <p14:creationId xmlns:p14="http://schemas.microsoft.com/office/powerpoint/2010/main" val="1691510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3</a:t>
            </a:fld>
            <a:endParaRPr lang="nl-NL"/>
          </a:p>
        </p:txBody>
      </p:sp>
    </p:spTree>
    <p:extLst>
      <p:ext uri="{BB962C8B-B14F-4D97-AF65-F5344CB8AC3E}">
        <p14:creationId xmlns:p14="http://schemas.microsoft.com/office/powerpoint/2010/main" val="1782878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30</a:t>
            </a:fld>
            <a:endParaRPr lang="nl-NL"/>
          </a:p>
        </p:txBody>
      </p:sp>
    </p:spTree>
    <p:extLst>
      <p:ext uri="{BB962C8B-B14F-4D97-AF65-F5344CB8AC3E}">
        <p14:creationId xmlns:p14="http://schemas.microsoft.com/office/powerpoint/2010/main" val="4255443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31</a:t>
            </a:fld>
            <a:endParaRPr lang="nl-NL"/>
          </a:p>
        </p:txBody>
      </p:sp>
    </p:spTree>
    <p:extLst>
      <p:ext uri="{BB962C8B-B14F-4D97-AF65-F5344CB8AC3E}">
        <p14:creationId xmlns:p14="http://schemas.microsoft.com/office/powerpoint/2010/main" val="570667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32</a:t>
            </a:fld>
            <a:endParaRPr lang="nl-NL"/>
          </a:p>
        </p:txBody>
      </p:sp>
    </p:spTree>
    <p:extLst>
      <p:ext uri="{BB962C8B-B14F-4D97-AF65-F5344CB8AC3E}">
        <p14:creationId xmlns:p14="http://schemas.microsoft.com/office/powerpoint/2010/main" val="4202687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33</a:t>
            </a:fld>
            <a:endParaRPr lang="nl-NL"/>
          </a:p>
        </p:txBody>
      </p:sp>
    </p:spTree>
    <p:extLst>
      <p:ext uri="{BB962C8B-B14F-4D97-AF65-F5344CB8AC3E}">
        <p14:creationId xmlns:p14="http://schemas.microsoft.com/office/powerpoint/2010/main" val="3190567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34</a:t>
            </a:fld>
            <a:endParaRPr lang="nl-NL"/>
          </a:p>
        </p:txBody>
      </p:sp>
    </p:spTree>
    <p:extLst>
      <p:ext uri="{BB962C8B-B14F-4D97-AF65-F5344CB8AC3E}">
        <p14:creationId xmlns:p14="http://schemas.microsoft.com/office/powerpoint/2010/main" val="451194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35</a:t>
            </a:fld>
            <a:endParaRPr lang="nl-NL"/>
          </a:p>
        </p:txBody>
      </p:sp>
    </p:spTree>
    <p:extLst>
      <p:ext uri="{BB962C8B-B14F-4D97-AF65-F5344CB8AC3E}">
        <p14:creationId xmlns:p14="http://schemas.microsoft.com/office/powerpoint/2010/main" val="3783927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36</a:t>
            </a:fld>
            <a:endParaRPr lang="nl-NL"/>
          </a:p>
        </p:txBody>
      </p:sp>
    </p:spTree>
    <p:extLst>
      <p:ext uri="{BB962C8B-B14F-4D97-AF65-F5344CB8AC3E}">
        <p14:creationId xmlns:p14="http://schemas.microsoft.com/office/powerpoint/2010/main" val="679077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37</a:t>
            </a:fld>
            <a:endParaRPr lang="nl-NL"/>
          </a:p>
        </p:txBody>
      </p:sp>
    </p:spTree>
    <p:extLst>
      <p:ext uri="{BB962C8B-B14F-4D97-AF65-F5344CB8AC3E}">
        <p14:creationId xmlns:p14="http://schemas.microsoft.com/office/powerpoint/2010/main" val="18226182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38</a:t>
            </a:fld>
            <a:endParaRPr lang="nl-NL"/>
          </a:p>
        </p:txBody>
      </p:sp>
    </p:spTree>
    <p:extLst>
      <p:ext uri="{BB962C8B-B14F-4D97-AF65-F5344CB8AC3E}">
        <p14:creationId xmlns:p14="http://schemas.microsoft.com/office/powerpoint/2010/main" val="38049417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39</a:t>
            </a:fld>
            <a:endParaRPr lang="nl-NL"/>
          </a:p>
        </p:txBody>
      </p:sp>
    </p:spTree>
    <p:extLst>
      <p:ext uri="{BB962C8B-B14F-4D97-AF65-F5344CB8AC3E}">
        <p14:creationId xmlns:p14="http://schemas.microsoft.com/office/powerpoint/2010/main" val="1740180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4</a:t>
            </a:fld>
            <a:endParaRPr lang="nl-NL"/>
          </a:p>
        </p:txBody>
      </p:sp>
    </p:spTree>
    <p:extLst>
      <p:ext uri="{BB962C8B-B14F-4D97-AF65-F5344CB8AC3E}">
        <p14:creationId xmlns:p14="http://schemas.microsoft.com/office/powerpoint/2010/main" val="25954405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40</a:t>
            </a:fld>
            <a:endParaRPr lang="nl-NL"/>
          </a:p>
        </p:txBody>
      </p:sp>
    </p:spTree>
    <p:extLst>
      <p:ext uri="{BB962C8B-B14F-4D97-AF65-F5344CB8AC3E}">
        <p14:creationId xmlns:p14="http://schemas.microsoft.com/office/powerpoint/2010/main" val="24794431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41</a:t>
            </a:fld>
            <a:endParaRPr lang="nl-NL"/>
          </a:p>
        </p:txBody>
      </p:sp>
    </p:spTree>
    <p:extLst>
      <p:ext uri="{BB962C8B-B14F-4D97-AF65-F5344CB8AC3E}">
        <p14:creationId xmlns:p14="http://schemas.microsoft.com/office/powerpoint/2010/main" val="36146836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42</a:t>
            </a:fld>
            <a:endParaRPr lang="nl-NL"/>
          </a:p>
        </p:txBody>
      </p:sp>
    </p:spTree>
    <p:extLst>
      <p:ext uri="{BB962C8B-B14F-4D97-AF65-F5344CB8AC3E}">
        <p14:creationId xmlns:p14="http://schemas.microsoft.com/office/powerpoint/2010/main" val="26245336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43</a:t>
            </a:fld>
            <a:endParaRPr lang="nl-NL"/>
          </a:p>
        </p:txBody>
      </p:sp>
    </p:spTree>
    <p:extLst>
      <p:ext uri="{BB962C8B-B14F-4D97-AF65-F5344CB8AC3E}">
        <p14:creationId xmlns:p14="http://schemas.microsoft.com/office/powerpoint/2010/main" val="13177028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44</a:t>
            </a:fld>
            <a:endParaRPr lang="nl-NL"/>
          </a:p>
        </p:txBody>
      </p:sp>
    </p:spTree>
    <p:extLst>
      <p:ext uri="{BB962C8B-B14F-4D97-AF65-F5344CB8AC3E}">
        <p14:creationId xmlns:p14="http://schemas.microsoft.com/office/powerpoint/2010/main" val="28016469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45</a:t>
            </a:fld>
            <a:endParaRPr lang="nl-NL"/>
          </a:p>
        </p:txBody>
      </p:sp>
    </p:spTree>
    <p:extLst>
      <p:ext uri="{BB962C8B-B14F-4D97-AF65-F5344CB8AC3E}">
        <p14:creationId xmlns:p14="http://schemas.microsoft.com/office/powerpoint/2010/main" val="11602304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46</a:t>
            </a:fld>
            <a:endParaRPr lang="nl-NL"/>
          </a:p>
        </p:txBody>
      </p:sp>
    </p:spTree>
    <p:extLst>
      <p:ext uri="{BB962C8B-B14F-4D97-AF65-F5344CB8AC3E}">
        <p14:creationId xmlns:p14="http://schemas.microsoft.com/office/powerpoint/2010/main" val="14054229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47</a:t>
            </a:fld>
            <a:endParaRPr lang="nl-NL"/>
          </a:p>
        </p:txBody>
      </p:sp>
    </p:spTree>
    <p:extLst>
      <p:ext uri="{BB962C8B-B14F-4D97-AF65-F5344CB8AC3E}">
        <p14:creationId xmlns:p14="http://schemas.microsoft.com/office/powerpoint/2010/main" val="4966150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48</a:t>
            </a:fld>
            <a:endParaRPr lang="nl-NL"/>
          </a:p>
        </p:txBody>
      </p:sp>
    </p:spTree>
    <p:extLst>
      <p:ext uri="{BB962C8B-B14F-4D97-AF65-F5344CB8AC3E}">
        <p14:creationId xmlns:p14="http://schemas.microsoft.com/office/powerpoint/2010/main" val="31233460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49</a:t>
            </a:fld>
            <a:endParaRPr lang="nl-NL"/>
          </a:p>
        </p:txBody>
      </p:sp>
    </p:spTree>
    <p:extLst>
      <p:ext uri="{BB962C8B-B14F-4D97-AF65-F5344CB8AC3E}">
        <p14:creationId xmlns:p14="http://schemas.microsoft.com/office/powerpoint/2010/main" val="411779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5</a:t>
            </a:fld>
            <a:endParaRPr lang="nl-NL"/>
          </a:p>
        </p:txBody>
      </p:sp>
    </p:spTree>
    <p:extLst>
      <p:ext uri="{BB962C8B-B14F-4D97-AF65-F5344CB8AC3E}">
        <p14:creationId xmlns:p14="http://schemas.microsoft.com/office/powerpoint/2010/main" val="37684469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50</a:t>
            </a:fld>
            <a:endParaRPr lang="nl-NL"/>
          </a:p>
        </p:txBody>
      </p:sp>
    </p:spTree>
    <p:extLst>
      <p:ext uri="{BB962C8B-B14F-4D97-AF65-F5344CB8AC3E}">
        <p14:creationId xmlns:p14="http://schemas.microsoft.com/office/powerpoint/2010/main" val="3750374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51</a:t>
            </a:fld>
            <a:endParaRPr lang="nl-NL"/>
          </a:p>
        </p:txBody>
      </p:sp>
    </p:spTree>
    <p:extLst>
      <p:ext uri="{BB962C8B-B14F-4D97-AF65-F5344CB8AC3E}">
        <p14:creationId xmlns:p14="http://schemas.microsoft.com/office/powerpoint/2010/main" val="21601133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52</a:t>
            </a:fld>
            <a:endParaRPr lang="nl-NL"/>
          </a:p>
        </p:txBody>
      </p:sp>
    </p:spTree>
    <p:extLst>
      <p:ext uri="{BB962C8B-B14F-4D97-AF65-F5344CB8AC3E}">
        <p14:creationId xmlns:p14="http://schemas.microsoft.com/office/powerpoint/2010/main" val="15932442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53</a:t>
            </a:fld>
            <a:endParaRPr lang="nl-NL"/>
          </a:p>
        </p:txBody>
      </p:sp>
    </p:spTree>
    <p:extLst>
      <p:ext uri="{BB962C8B-B14F-4D97-AF65-F5344CB8AC3E}">
        <p14:creationId xmlns:p14="http://schemas.microsoft.com/office/powerpoint/2010/main" val="37333398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54</a:t>
            </a:fld>
            <a:endParaRPr lang="nl-NL"/>
          </a:p>
        </p:txBody>
      </p:sp>
    </p:spTree>
    <p:extLst>
      <p:ext uri="{BB962C8B-B14F-4D97-AF65-F5344CB8AC3E}">
        <p14:creationId xmlns:p14="http://schemas.microsoft.com/office/powerpoint/2010/main" val="14804922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55</a:t>
            </a:fld>
            <a:endParaRPr lang="nl-NL"/>
          </a:p>
        </p:txBody>
      </p:sp>
    </p:spTree>
    <p:extLst>
      <p:ext uri="{BB962C8B-B14F-4D97-AF65-F5344CB8AC3E}">
        <p14:creationId xmlns:p14="http://schemas.microsoft.com/office/powerpoint/2010/main" val="31082042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56</a:t>
            </a:fld>
            <a:endParaRPr lang="nl-NL"/>
          </a:p>
        </p:txBody>
      </p:sp>
    </p:spTree>
    <p:extLst>
      <p:ext uri="{BB962C8B-B14F-4D97-AF65-F5344CB8AC3E}">
        <p14:creationId xmlns:p14="http://schemas.microsoft.com/office/powerpoint/2010/main" val="21595216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57</a:t>
            </a:fld>
            <a:endParaRPr lang="nl-NL"/>
          </a:p>
        </p:txBody>
      </p:sp>
    </p:spTree>
    <p:extLst>
      <p:ext uri="{BB962C8B-B14F-4D97-AF65-F5344CB8AC3E}">
        <p14:creationId xmlns:p14="http://schemas.microsoft.com/office/powerpoint/2010/main" val="3917525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58</a:t>
            </a:fld>
            <a:endParaRPr lang="nl-NL"/>
          </a:p>
        </p:txBody>
      </p:sp>
    </p:spTree>
    <p:extLst>
      <p:ext uri="{BB962C8B-B14F-4D97-AF65-F5344CB8AC3E}">
        <p14:creationId xmlns:p14="http://schemas.microsoft.com/office/powerpoint/2010/main" val="36693786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59</a:t>
            </a:fld>
            <a:endParaRPr lang="nl-NL"/>
          </a:p>
        </p:txBody>
      </p:sp>
    </p:spTree>
    <p:extLst>
      <p:ext uri="{BB962C8B-B14F-4D97-AF65-F5344CB8AC3E}">
        <p14:creationId xmlns:p14="http://schemas.microsoft.com/office/powerpoint/2010/main" val="2430551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6</a:t>
            </a:fld>
            <a:endParaRPr lang="nl-NL"/>
          </a:p>
        </p:txBody>
      </p:sp>
    </p:spTree>
    <p:extLst>
      <p:ext uri="{BB962C8B-B14F-4D97-AF65-F5344CB8AC3E}">
        <p14:creationId xmlns:p14="http://schemas.microsoft.com/office/powerpoint/2010/main" val="15121045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60</a:t>
            </a:fld>
            <a:endParaRPr lang="nl-NL"/>
          </a:p>
        </p:txBody>
      </p:sp>
    </p:spTree>
    <p:extLst>
      <p:ext uri="{BB962C8B-B14F-4D97-AF65-F5344CB8AC3E}">
        <p14:creationId xmlns:p14="http://schemas.microsoft.com/office/powerpoint/2010/main" val="24420777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61</a:t>
            </a:fld>
            <a:endParaRPr lang="nl-NL"/>
          </a:p>
        </p:txBody>
      </p:sp>
    </p:spTree>
    <p:extLst>
      <p:ext uri="{BB962C8B-B14F-4D97-AF65-F5344CB8AC3E}">
        <p14:creationId xmlns:p14="http://schemas.microsoft.com/office/powerpoint/2010/main" val="35141317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62</a:t>
            </a:fld>
            <a:endParaRPr lang="nl-NL"/>
          </a:p>
        </p:txBody>
      </p:sp>
    </p:spTree>
    <p:extLst>
      <p:ext uri="{BB962C8B-B14F-4D97-AF65-F5344CB8AC3E}">
        <p14:creationId xmlns:p14="http://schemas.microsoft.com/office/powerpoint/2010/main" val="13170338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63</a:t>
            </a:fld>
            <a:endParaRPr lang="nl-NL"/>
          </a:p>
        </p:txBody>
      </p:sp>
    </p:spTree>
    <p:extLst>
      <p:ext uri="{BB962C8B-B14F-4D97-AF65-F5344CB8AC3E}">
        <p14:creationId xmlns:p14="http://schemas.microsoft.com/office/powerpoint/2010/main" val="20869879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64</a:t>
            </a:fld>
            <a:endParaRPr lang="nl-NL"/>
          </a:p>
        </p:txBody>
      </p:sp>
    </p:spTree>
    <p:extLst>
      <p:ext uri="{BB962C8B-B14F-4D97-AF65-F5344CB8AC3E}">
        <p14:creationId xmlns:p14="http://schemas.microsoft.com/office/powerpoint/2010/main" val="19309305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65</a:t>
            </a:fld>
            <a:endParaRPr lang="nl-NL"/>
          </a:p>
        </p:txBody>
      </p:sp>
    </p:spTree>
    <p:extLst>
      <p:ext uri="{BB962C8B-B14F-4D97-AF65-F5344CB8AC3E}">
        <p14:creationId xmlns:p14="http://schemas.microsoft.com/office/powerpoint/2010/main" val="5147034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66</a:t>
            </a:fld>
            <a:endParaRPr lang="nl-NL"/>
          </a:p>
        </p:txBody>
      </p:sp>
    </p:spTree>
    <p:extLst>
      <p:ext uri="{BB962C8B-B14F-4D97-AF65-F5344CB8AC3E}">
        <p14:creationId xmlns:p14="http://schemas.microsoft.com/office/powerpoint/2010/main" val="39511600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67</a:t>
            </a:fld>
            <a:endParaRPr lang="nl-NL"/>
          </a:p>
        </p:txBody>
      </p:sp>
    </p:spTree>
    <p:extLst>
      <p:ext uri="{BB962C8B-B14F-4D97-AF65-F5344CB8AC3E}">
        <p14:creationId xmlns:p14="http://schemas.microsoft.com/office/powerpoint/2010/main" val="30032278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68</a:t>
            </a:fld>
            <a:endParaRPr lang="nl-NL"/>
          </a:p>
        </p:txBody>
      </p:sp>
    </p:spTree>
    <p:extLst>
      <p:ext uri="{BB962C8B-B14F-4D97-AF65-F5344CB8AC3E}">
        <p14:creationId xmlns:p14="http://schemas.microsoft.com/office/powerpoint/2010/main" val="21748109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69</a:t>
            </a:fld>
            <a:endParaRPr lang="nl-NL"/>
          </a:p>
        </p:txBody>
      </p:sp>
    </p:spTree>
    <p:extLst>
      <p:ext uri="{BB962C8B-B14F-4D97-AF65-F5344CB8AC3E}">
        <p14:creationId xmlns:p14="http://schemas.microsoft.com/office/powerpoint/2010/main" val="2410102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7</a:t>
            </a:fld>
            <a:endParaRPr lang="nl-NL"/>
          </a:p>
        </p:txBody>
      </p:sp>
    </p:spTree>
    <p:extLst>
      <p:ext uri="{BB962C8B-B14F-4D97-AF65-F5344CB8AC3E}">
        <p14:creationId xmlns:p14="http://schemas.microsoft.com/office/powerpoint/2010/main" val="32551477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70</a:t>
            </a:fld>
            <a:endParaRPr lang="nl-NL"/>
          </a:p>
        </p:txBody>
      </p:sp>
    </p:spTree>
    <p:extLst>
      <p:ext uri="{BB962C8B-B14F-4D97-AF65-F5344CB8AC3E}">
        <p14:creationId xmlns:p14="http://schemas.microsoft.com/office/powerpoint/2010/main" val="18923905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71</a:t>
            </a:fld>
            <a:endParaRPr lang="nl-NL"/>
          </a:p>
        </p:txBody>
      </p:sp>
    </p:spTree>
    <p:extLst>
      <p:ext uri="{BB962C8B-B14F-4D97-AF65-F5344CB8AC3E}">
        <p14:creationId xmlns:p14="http://schemas.microsoft.com/office/powerpoint/2010/main" val="9551482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72</a:t>
            </a:fld>
            <a:endParaRPr lang="nl-NL"/>
          </a:p>
        </p:txBody>
      </p:sp>
    </p:spTree>
    <p:extLst>
      <p:ext uri="{BB962C8B-B14F-4D97-AF65-F5344CB8AC3E}">
        <p14:creationId xmlns:p14="http://schemas.microsoft.com/office/powerpoint/2010/main" val="23016563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73</a:t>
            </a:fld>
            <a:endParaRPr lang="nl-NL"/>
          </a:p>
        </p:txBody>
      </p:sp>
    </p:spTree>
    <p:extLst>
      <p:ext uri="{BB962C8B-B14F-4D97-AF65-F5344CB8AC3E}">
        <p14:creationId xmlns:p14="http://schemas.microsoft.com/office/powerpoint/2010/main" val="3793844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8</a:t>
            </a:fld>
            <a:endParaRPr lang="nl-NL"/>
          </a:p>
        </p:txBody>
      </p:sp>
    </p:spTree>
    <p:extLst>
      <p:ext uri="{BB962C8B-B14F-4D97-AF65-F5344CB8AC3E}">
        <p14:creationId xmlns:p14="http://schemas.microsoft.com/office/powerpoint/2010/main" val="2454714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407CC32-1F34-47A2-A23E-DBD99CA99648}" type="slidenum">
              <a:rPr lang="nl-NL" smtClean="0"/>
              <a:pPr/>
              <a:t>9</a:t>
            </a:fld>
            <a:endParaRPr lang="nl-NL"/>
          </a:p>
        </p:txBody>
      </p:sp>
    </p:spTree>
    <p:extLst>
      <p:ext uri="{BB962C8B-B14F-4D97-AF65-F5344CB8AC3E}">
        <p14:creationId xmlns:p14="http://schemas.microsoft.com/office/powerpoint/2010/main" val="1060792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NL"/>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10-2-2015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10-2-2015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10-2-2015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10-2-2015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10-2-2015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10-2-2015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18ADA721-48C7-459D-A5AF-C0B569C757CD}" type="datetimeFigureOut">
              <a:rPr lang="nl-NL" smtClean="0"/>
              <a:pPr/>
              <a:t>10-2-2015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18ADA721-48C7-459D-A5AF-C0B569C757CD}" type="datetimeFigureOut">
              <a:rPr lang="nl-NL" smtClean="0"/>
              <a:pPr/>
              <a:t>10-2-2015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8ADA721-48C7-459D-A5AF-C0B569C757CD}" type="datetimeFigureOut">
              <a:rPr lang="nl-NL" smtClean="0"/>
              <a:pPr/>
              <a:t>10-2-2015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10-2-2015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10-2-2015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DA721-48C7-459D-A5AF-C0B569C757CD}" type="datetimeFigureOut">
              <a:rPr lang="nl-NL" smtClean="0"/>
              <a:pPr/>
              <a:t>10-2-2015</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DC38E-EDCE-4C61-A293-331BBA0B4B98}"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2.gi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gi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gi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gi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gif"/></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gi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gi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gi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2.gi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2.gi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2.gi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2.gi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2.gi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2.gi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2.gif"/></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2.gif"/></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2.gi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2.gi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http://upload.wikimedia.org/wikipedia/commons/a/a1/Mt_Vesuvius_79_AD_eruption_3_nl.svg" TargetMode="External"/><Relationship Id="rId5" Type="http://schemas.openxmlformats.org/officeDocument/2006/relationships/image" Target="../media/image47.jpeg"/><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2.gi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2.gi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2.gif"/></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2.gi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2.gi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2.gi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2.gi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2.gif"/></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9.jpeg"/><Relationship Id="rId4" Type="http://schemas.openxmlformats.org/officeDocument/2006/relationships/image" Target="../media/image2.gif"/></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2.gi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2.gif"/></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2.gi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2.gif"/></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2.gif"/></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2.gif"/></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2.gif"/></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2.gif"/></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9.jpeg"/><Relationship Id="rId4" Type="http://schemas.openxmlformats.org/officeDocument/2006/relationships/image" Target="../media/image2.gif"/></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71.jpeg"/><Relationship Id="rId4" Type="http://schemas.openxmlformats.org/officeDocument/2006/relationships/image" Target="../media/image2.gif"/></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2.gif"/></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2.gif"/></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2.gif"/></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8.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2.gif"/></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2.gif"/></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8.jpeg"/><Relationship Id="rId4" Type="http://schemas.openxmlformats.org/officeDocument/2006/relationships/image" Target="../media/image2.gif"/></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2.gif"/></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2.gif"/></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3.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82.png"/><Relationship Id="rId4" Type="http://schemas.openxmlformats.org/officeDocument/2006/relationships/image" Target="../media/image2.gif"/></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4.png"/><Relationship Id="rId4" Type="http://schemas.openxmlformats.org/officeDocument/2006/relationships/image" Target="../media/image2.gif"/></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7.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2.gif"/></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0.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2.gif"/></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2.gif"/></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2.gif"/></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2.gif"/></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2.gif"/></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2.gif"/></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9.jpe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2.gif"/></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2.gif"/></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2.gif"/></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2.gif"/></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61.jpeg"/><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2.gif"/></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2.gif"/></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2.gif"/></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2.gif"/></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hyperlink" Target="iframe%20width=%22640%22%20height=%22360%22%20src=%22/www.youtube.com/embed/66Z9Kt0iQbU?feature=player_detailpage%22%20frameborder=%220%22%20allowfullscreen%3e%3c\iframe" TargetMode="External"/><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2339752" y="6453336"/>
            <a:ext cx="2448272" cy="523220"/>
          </a:xfrm>
          <a:prstGeom prst="rect">
            <a:avLst/>
          </a:prstGeom>
          <a:noFill/>
          <a:ln w="9525">
            <a:noFill/>
            <a:miter lim="800000"/>
            <a:headEnd/>
            <a:tailEnd/>
          </a:ln>
        </p:spPr>
        <p:txBody>
          <a:bodyPr wrap="square">
            <a:spAutoFit/>
          </a:bodyPr>
          <a:lstStyle/>
          <a:p>
            <a:pPr marL="514350" indent="-514350">
              <a:buClr>
                <a:srgbClr val="FF0000"/>
              </a:buClr>
            </a:pPr>
            <a:r>
              <a:rPr lang="fy-NL" sz="2800" dirty="0" smtClean="0"/>
              <a:t> </a:t>
            </a:r>
            <a:endParaRPr lang="fy-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179512" y="0"/>
            <a:ext cx="648072" cy="657891"/>
          </a:xfrm>
          <a:prstGeom prst="rect">
            <a:avLst/>
          </a:prstGeom>
        </p:spPr>
      </p:pic>
      <p:sp>
        <p:nvSpPr>
          <p:cNvPr id="13" name="Text Box 6"/>
          <p:cNvSpPr txBox="1">
            <a:spLocks noChangeArrowheads="1"/>
          </p:cNvSpPr>
          <p:nvPr/>
        </p:nvSpPr>
        <p:spPr bwMode="auto">
          <a:xfrm>
            <a:off x="1259632" y="44624"/>
            <a:ext cx="6192688" cy="523220"/>
          </a:xfrm>
          <a:prstGeom prst="rect">
            <a:avLst/>
          </a:prstGeom>
          <a:noFill/>
          <a:ln w="9525">
            <a:noFill/>
            <a:miter lim="800000"/>
            <a:headEnd/>
            <a:tailEnd/>
          </a:ln>
        </p:spPr>
        <p:txBody>
          <a:bodyPr wrap="square">
            <a:spAutoFit/>
          </a:bodyPr>
          <a:lstStyle/>
          <a:p>
            <a:r>
              <a:rPr lang="fy-NL" sz="2800" dirty="0" smtClean="0">
                <a:solidFill>
                  <a:schemeClr val="bg1"/>
                </a:solidFill>
              </a:rPr>
              <a:t>1. De Romeinen feroverje in wrâldryk</a:t>
            </a:r>
            <a:endParaRPr lang="fy-NL" sz="2800" dirty="0">
              <a:solidFill>
                <a:schemeClr val="bg1"/>
              </a:solidFill>
            </a:endParaRPr>
          </a:p>
        </p:txBody>
      </p:sp>
      <p:pic>
        <p:nvPicPr>
          <p:cNvPr id="9" name="Afbeelding 8" descr="nijmegen2.jpg"/>
          <p:cNvPicPr>
            <a:picLocks noChangeAspect="1"/>
          </p:cNvPicPr>
          <p:nvPr/>
        </p:nvPicPr>
        <p:blipFill>
          <a:blip r:embed="rId5" cstate="print"/>
          <a:stretch>
            <a:fillRect/>
          </a:stretch>
        </p:blipFill>
        <p:spPr>
          <a:xfrm>
            <a:off x="179512" y="774151"/>
            <a:ext cx="8640960" cy="5829117"/>
          </a:xfrm>
          <a:prstGeom prst="rect">
            <a:avLst/>
          </a:prstGeom>
        </p:spPr>
      </p:pic>
      <p:sp>
        <p:nvSpPr>
          <p:cNvPr id="10" name="Rechthoek 9"/>
          <p:cNvSpPr/>
          <p:nvPr/>
        </p:nvSpPr>
        <p:spPr>
          <a:xfrm>
            <a:off x="3563888" y="6453336"/>
            <a:ext cx="1477136" cy="400110"/>
          </a:xfrm>
          <a:prstGeom prst="rect">
            <a:avLst/>
          </a:prstGeom>
          <a:solidFill>
            <a:schemeClr val="accent6"/>
          </a:solidFill>
        </p:spPr>
        <p:txBody>
          <a:bodyPr wrap="none">
            <a:spAutoFit/>
          </a:bodyPr>
          <a:lstStyle/>
          <a:p>
            <a:r>
              <a:rPr lang="fy-NL" sz="2000" dirty="0" smtClean="0">
                <a:solidFill>
                  <a:schemeClr val="bg1"/>
                </a:solidFill>
              </a:rPr>
              <a:t>Noviomagus</a:t>
            </a:r>
            <a:endParaRPr lang="fy-NL" sz="20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4067944" y="764704"/>
            <a:ext cx="5076056" cy="523220"/>
          </a:xfrm>
          <a:prstGeom prst="rect">
            <a:avLst/>
          </a:prstGeom>
          <a:noFill/>
          <a:ln w="9525">
            <a:noFill/>
            <a:miter lim="800000"/>
            <a:headEnd/>
            <a:tailEnd/>
          </a:ln>
        </p:spPr>
        <p:txBody>
          <a:bodyPr wrap="square">
            <a:spAutoFit/>
          </a:bodyPr>
          <a:lstStyle/>
          <a:p>
            <a:pPr marL="514350" indent="-514350">
              <a:buClr>
                <a:srgbClr val="FF0000"/>
              </a:buClr>
            </a:pPr>
            <a:endParaRPr lang="fy-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pic>
        <p:nvPicPr>
          <p:cNvPr id="9" name="Afbeelding 12" descr="leerbewerker.jpg"/>
          <p:cNvPicPr>
            <a:picLocks noChangeAspect="1"/>
          </p:cNvPicPr>
          <p:nvPr/>
        </p:nvPicPr>
        <p:blipFill>
          <a:blip r:embed="rId5" cstate="print"/>
          <a:srcRect/>
          <a:stretch>
            <a:fillRect/>
          </a:stretch>
        </p:blipFill>
        <p:spPr bwMode="auto">
          <a:xfrm>
            <a:off x="107950" y="765175"/>
            <a:ext cx="3903663" cy="3240088"/>
          </a:xfrm>
          <a:prstGeom prst="rect">
            <a:avLst/>
          </a:prstGeom>
          <a:noFill/>
          <a:ln w="9525">
            <a:noFill/>
            <a:miter lim="800000"/>
            <a:headEnd/>
            <a:tailEnd/>
          </a:ln>
        </p:spPr>
      </p:pic>
      <p:pic>
        <p:nvPicPr>
          <p:cNvPr id="10" name="Afbeelding 13" descr="slager.jpg"/>
          <p:cNvPicPr>
            <a:picLocks noChangeAspect="1"/>
          </p:cNvPicPr>
          <p:nvPr/>
        </p:nvPicPr>
        <p:blipFill>
          <a:blip r:embed="rId6" cstate="print"/>
          <a:srcRect/>
          <a:stretch>
            <a:fillRect/>
          </a:stretch>
        </p:blipFill>
        <p:spPr bwMode="auto">
          <a:xfrm>
            <a:off x="179388" y="4149725"/>
            <a:ext cx="3816350" cy="2592388"/>
          </a:xfrm>
          <a:prstGeom prst="rect">
            <a:avLst/>
          </a:prstGeom>
          <a:noFill/>
          <a:ln w="9525">
            <a:noFill/>
            <a:miter lim="800000"/>
            <a:headEnd/>
            <a:tailEnd/>
          </a:ln>
        </p:spPr>
      </p:pic>
      <p:sp>
        <p:nvSpPr>
          <p:cNvPr id="12" name="Text Box 6"/>
          <p:cNvSpPr txBox="1">
            <a:spLocks noChangeArrowheads="1"/>
          </p:cNvSpPr>
          <p:nvPr/>
        </p:nvSpPr>
        <p:spPr bwMode="auto">
          <a:xfrm>
            <a:off x="2195736" y="44624"/>
            <a:ext cx="3312368" cy="523220"/>
          </a:xfrm>
          <a:prstGeom prst="rect">
            <a:avLst/>
          </a:prstGeom>
          <a:noFill/>
          <a:ln w="9525">
            <a:noFill/>
            <a:miter lim="800000"/>
            <a:headEnd/>
            <a:tailEnd/>
          </a:ln>
        </p:spPr>
        <p:txBody>
          <a:bodyPr wrap="square">
            <a:spAutoFit/>
          </a:bodyPr>
          <a:lstStyle/>
          <a:p>
            <a:r>
              <a:rPr lang="fy-NL" sz="2800" dirty="0" smtClean="0">
                <a:solidFill>
                  <a:schemeClr val="bg1"/>
                </a:solidFill>
              </a:rPr>
              <a:t>2. Libje as in Romein</a:t>
            </a:r>
            <a:endParaRPr lang="fy-NL" sz="2800" dirty="0">
              <a:solidFill>
                <a:schemeClr val="bg1"/>
              </a:solidFill>
            </a:endParaRPr>
          </a:p>
        </p:txBody>
      </p:sp>
      <p:sp>
        <p:nvSpPr>
          <p:cNvPr id="14" name="Tekstvak 13"/>
          <p:cNvSpPr txBox="1"/>
          <p:nvPr/>
        </p:nvSpPr>
        <p:spPr>
          <a:xfrm>
            <a:off x="4139952" y="764704"/>
            <a:ext cx="5004048" cy="5262979"/>
          </a:xfrm>
          <a:prstGeom prst="rect">
            <a:avLst/>
          </a:prstGeom>
          <a:noFill/>
        </p:spPr>
        <p:txBody>
          <a:bodyPr wrap="square" rtlCol="0">
            <a:spAutoFit/>
          </a:bodyPr>
          <a:lstStyle/>
          <a:p>
            <a:pPr>
              <a:buClr>
                <a:srgbClr val="FF0000"/>
              </a:buClr>
              <a:buFont typeface="Wingdings" pitchFamily="2" charset="2"/>
              <a:buChar char="Ø"/>
            </a:pPr>
            <a:r>
              <a:rPr lang="fy-NL" sz="2800" dirty="0" smtClean="0"/>
              <a:t> It Romeinske ryk wie in lânboustedelike maatskippij. </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 Der wienen grutte ferskillen tusken earm en ryk. </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 Troch de earmoed lutsen in protte boeren nei de stêd. </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Earme minsken waarden proletariërs neamd, sy wienen ôfhinklik fan rike patrisiërs. </a:t>
            </a:r>
            <a:endParaRPr lang="fy-NL"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195736" y="44624"/>
            <a:ext cx="3312368" cy="523220"/>
          </a:xfrm>
          <a:prstGeom prst="rect">
            <a:avLst/>
          </a:prstGeom>
          <a:noFill/>
          <a:ln w="9525">
            <a:noFill/>
            <a:miter lim="800000"/>
            <a:headEnd/>
            <a:tailEnd/>
          </a:ln>
        </p:spPr>
        <p:txBody>
          <a:bodyPr wrap="square">
            <a:spAutoFit/>
          </a:bodyPr>
          <a:lstStyle/>
          <a:p>
            <a:r>
              <a:rPr lang="fy-NL" sz="2800" dirty="0" smtClean="0">
                <a:solidFill>
                  <a:schemeClr val="bg1"/>
                </a:solidFill>
              </a:rPr>
              <a:t>2. Libje as in Romein</a:t>
            </a:r>
            <a:endParaRPr lang="fy-NL" sz="2800" dirty="0">
              <a:solidFill>
                <a:schemeClr val="bg1"/>
              </a:solidFill>
            </a:endParaRPr>
          </a:p>
        </p:txBody>
      </p:sp>
      <p:pic>
        <p:nvPicPr>
          <p:cNvPr id="9" name="Afbeelding 11" descr="romeinse villa.jpg"/>
          <p:cNvPicPr>
            <a:picLocks noChangeAspect="1"/>
          </p:cNvPicPr>
          <p:nvPr/>
        </p:nvPicPr>
        <p:blipFill>
          <a:blip r:embed="rId5" cstate="print"/>
          <a:srcRect/>
          <a:stretch>
            <a:fillRect/>
          </a:stretch>
        </p:blipFill>
        <p:spPr bwMode="auto">
          <a:xfrm>
            <a:off x="107950" y="765175"/>
            <a:ext cx="8789630" cy="5904185"/>
          </a:xfrm>
          <a:prstGeom prst="rect">
            <a:avLst/>
          </a:prstGeom>
          <a:noFill/>
          <a:ln w="9525">
            <a:noFill/>
            <a:miter lim="800000"/>
            <a:headEnd/>
            <a:tailEnd/>
          </a:ln>
        </p:spPr>
      </p:pic>
      <p:sp>
        <p:nvSpPr>
          <p:cNvPr id="10" name="Rectangle 5"/>
          <p:cNvSpPr>
            <a:spLocks noChangeArrowheads="1"/>
          </p:cNvSpPr>
          <p:nvPr/>
        </p:nvSpPr>
        <p:spPr bwMode="auto">
          <a:xfrm>
            <a:off x="6876256" y="6269250"/>
            <a:ext cx="2016224" cy="400110"/>
          </a:xfrm>
          <a:prstGeom prst="rect">
            <a:avLst/>
          </a:prstGeom>
          <a:solidFill>
            <a:schemeClr val="accent6"/>
          </a:solidFill>
          <a:ln w="9525">
            <a:noFill/>
            <a:miter lim="800000"/>
            <a:headEnd/>
            <a:tailEnd/>
          </a:ln>
        </p:spPr>
        <p:txBody>
          <a:bodyPr wrap="square">
            <a:spAutoFit/>
          </a:bodyPr>
          <a:lstStyle/>
          <a:p>
            <a:pPr marL="514350" indent="-514350">
              <a:buClr>
                <a:srgbClr val="FF0000"/>
              </a:buClr>
            </a:pPr>
            <a:r>
              <a:rPr lang="fy-NL" sz="2000" dirty="0" smtClean="0">
                <a:solidFill>
                  <a:schemeClr val="bg1"/>
                </a:solidFill>
              </a:rPr>
              <a:t>Romeinske filla</a:t>
            </a:r>
            <a:endParaRPr lang="fy-NL" sz="2000"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195736" y="44624"/>
            <a:ext cx="3312368" cy="523220"/>
          </a:xfrm>
          <a:prstGeom prst="rect">
            <a:avLst/>
          </a:prstGeom>
          <a:noFill/>
          <a:ln w="9525">
            <a:noFill/>
            <a:miter lim="800000"/>
            <a:headEnd/>
            <a:tailEnd/>
          </a:ln>
        </p:spPr>
        <p:txBody>
          <a:bodyPr wrap="square">
            <a:spAutoFit/>
          </a:bodyPr>
          <a:lstStyle/>
          <a:p>
            <a:r>
              <a:rPr lang="fy-NL" sz="2800" dirty="0" smtClean="0">
                <a:solidFill>
                  <a:schemeClr val="bg1"/>
                </a:solidFill>
              </a:rPr>
              <a:t>2. Libje as in Romein</a:t>
            </a:r>
            <a:endParaRPr lang="fy-NL" sz="2800" dirty="0">
              <a:solidFill>
                <a:schemeClr val="bg1"/>
              </a:solidFill>
            </a:endParaRPr>
          </a:p>
        </p:txBody>
      </p:sp>
      <p:pic>
        <p:nvPicPr>
          <p:cNvPr id="9" name="Afbeelding 12" descr="romeinse flat.jpg"/>
          <p:cNvPicPr>
            <a:picLocks noChangeAspect="1"/>
          </p:cNvPicPr>
          <p:nvPr/>
        </p:nvPicPr>
        <p:blipFill>
          <a:blip r:embed="rId5" cstate="print"/>
          <a:srcRect/>
          <a:stretch>
            <a:fillRect/>
          </a:stretch>
        </p:blipFill>
        <p:spPr bwMode="auto">
          <a:xfrm>
            <a:off x="107950" y="764704"/>
            <a:ext cx="8913813" cy="3960812"/>
          </a:xfrm>
          <a:prstGeom prst="rect">
            <a:avLst/>
          </a:prstGeom>
          <a:noFill/>
          <a:ln w="9525">
            <a:noFill/>
            <a:miter lim="800000"/>
            <a:headEnd/>
            <a:tailEnd/>
          </a:ln>
        </p:spPr>
      </p:pic>
      <p:pic>
        <p:nvPicPr>
          <p:cNvPr id="11" name="Afbeelding 10" descr="roman-villa.jpg"/>
          <p:cNvPicPr>
            <a:picLocks noChangeAspect="1"/>
          </p:cNvPicPr>
          <p:nvPr/>
        </p:nvPicPr>
        <p:blipFill>
          <a:blip r:embed="rId6" cstate="print"/>
          <a:stretch>
            <a:fillRect/>
          </a:stretch>
        </p:blipFill>
        <p:spPr>
          <a:xfrm>
            <a:off x="107505" y="2996212"/>
            <a:ext cx="4536503" cy="3833212"/>
          </a:xfrm>
          <a:prstGeom prst="rect">
            <a:avLst/>
          </a:prstGeom>
        </p:spPr>
      </p:pic>
      <p:sp>
        <p:nvSpPr>
          <p:cNvPr id="12" name="Tekstvak 11"/>
          <p:cNvSpPr txBox="1"/>
          <p:nvPr/>
        </p:nvSpPr>
        <p:spPr>
          <a:xfrm>
            <a:off x="4716016" y="4638615"/>
            <a:ext cx="4248472" cy="2246769"/>
          </a:xfrm>
          <a:prstGeom prst="rect">
            <a:avLst/>
          </a:prstGeom>
          <a:noFill/>
        </p:spPr>
        <p:txBody>
          <a:bodyPr wrap="square" rtlCol="0">
            <a:spAutoFit/>
          </a:bodyPr>
          <a:lstStyle/>
          <a:p>
            <a:pPr>
              <a:buClr>
                <a:srgbClr val="FF0000"/>
              </a:buClr>
              <a:buFont typeface="Wingdings" pitchFamily="2" charset="2"/>
              <a:buChar char="Ø"/>
            </a:pPr>
            <a:r>
              <a:rPr lang="fy-NL" sz="2800" dirty="0" smtClean="0"/>
              <a:t> Rome hie ien miljoen ynwenners, mei filla's foar de riken en flats foar de earmen (de plebejers, it plebs). </a:t>
            </a:r>
            <a:endParaRPr lang="fy-NL" sz="2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179512" y="6334780"/>
            <a:ext cx="8424936" cy="523220"/>
          </a:xfrm>
          <a:prstGeom prst="rect">
            <a:avLst/>
          </a:prstGeom>
          <a:noFill/>
          <a:ln w="9525">
            <a:noFill/>
            <a:miter lim="800000"/>
            <a:headEnd/>
            <a:tailEnd/>
          </a:ln>
        </p:spPr>
        <p:txBody>
          <a:bodyPr wrap="square">
            <a:spAutoFit/>
          </a:bodyPr>
          <a:lstStyle/>
          <a:p>
            <a:pPr marL="514350" indent="-514350">
              <a:buClr>
                <a:srgbClr val="FF0000"/>
              </a:buClr>
              <a:buFont typeface="Wingdings" pitchFamily="2" charset="2"/>
              <a:buChar char="Ø"/>
            </a:pPr>
            <a:r>
              <a:rPr lang="fy-NL" sz="2800" dirty="0" smtClean="0"/>
              <a:t>De patrisiërs soargen foar brea en spullen.</a:t>
            </a:r>
            <a:endParaRPr lang="fy-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195736" y="44624"/>
            <a:ext cx="3312368" cy="523220"/>
          </a:xfrm>
          <a:prstGeom prst="rect">
            <a:avLst/>
          </a:prstGeom>
          <a:noFill/>
          <a:ln w="9525">
            <a:noFill/>
            <a:miter lim="800000"/>
            <a:headEnd/>
            <a:tailEnd/>
          </a:ln>
        </p:spPr>
        <p:txBody>
          <a:bodyPr wrap="square">
            <a:spAutoFit/>
          </a:bodyPr>
          <a:lstStyle/>
          <a:p>
            <a:r>
              <a:rPr lang="fy-NL" sz="2800" dirty="0" smtClean="0">
                <a:solidFill>
                  <a:schemeClr val="bg1"/>
                </a:solidFill>
              </a:rPr>
              <a:t>2. Libje as in Romein</a:t>
            </a:r>
            <a:endParaRPr lang="fy-NL" sz="2800" dirty="0">
              <a:solidFill>
                <a:schemeClr val="bg1"/>
              </a:solidFill>
            </a:endParaRPr>
          </a:p>
        </p:txBody>
      </p:sp>
      <p:pic>
        <p:nvPicPr>
          <p:cNvPr id="9" name="Afbeelding 11" descr="Gladiatoren4.jpg"/>
          <p:cNvPicPr>
            <a:picLocks noChangeAspect="1"/>
          </p:cNvPicPr>
          <p:nvPr/>
        </p:nvPicPr>
        <p:blipFill>
          <a:blip r:embed="rId5" cstate="print"/>
          <a:srcRect t="5853" b="11710"/>
          <a:stretch>
            <a:fillRect/>
          </a:stretch>
        </p:blipFill>
        <p:spPr bwMode="auto">
          <a:xfrm>
            <a:off x="179388" y="747713"/>
            <a:ext cx="8424862" cy="5662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195736" y="44624"/>
            <a:ext cx="3312368" cy="523220"/>
          </a:xfrm>
          <a:prstGeom prst="rect">
            <a:avLst/>
          </a:prstGeom>
          <a:noFill/>
          <a:ln w="9525">
            <a:noFill/>
            <a:miter lim="800000"/>
            <a:headEnd/>
            <a:tailEnd/>
          </a:ln>
        </p:spPr>
        <p:txBody>
          <a:bodyPr wrap="square">
            <a:spAutoFit/>
          </a:bodyPr>
          <a:lstStyle/>
          <a:p>
            <a:r>
              <a:rPr lang="fy-NL" sz="2800" dirty="0" smtClean="0">
                <a:solidFill>
                  <a:schemeClr val="bg1"/>
                </a:solidFill>
              </a:rPr>
              <a:t>2. Libje as in Romein</a:t>
            </a:r>
            <a:endParaRPr lang="fy-NL" sz="2800" dirty="0">
              <a:solidFill>
                <a:schemeClr val="bg1"/>
              </a:solidFill>
            </a:endParaRPr>
          </a:p>
        </p:txBody>
      </p:sp>
      <p:pic>
        <p:nvPicPr>
          <p:cNvPr id="10" name="Afbeelding 13" descr="IMG_1316.JPG"/>
          <p:cNvPicPr>
            <a:picLocks noChangeAspect="1"/>
          </p:cNvPicPr>
          <p:nvPr/>
        </p:nvPicPr>
        <p:blipFill>
          <a:blip r:embed="rId5" cstate="print"/>
          <a:srcRect/>
          <a:stretch>
            <a:fillRect/>
          </a:stretch>
        </p:blipFill>
        <p:spPr bwMode="auto">
          <a:xfrm>
            <a:off x="3132138" y="765175"/>
            <a:ext cx="5927725" cy="4446588"/>
          </a:xfrm>
          <a:prstGeom prst="rect">
            <a:avLst/>
          </a:prstGeom>
          <a:noFill/>
          <a:ln w="9525">
            <a:noFill/>
            <a:miter lim="800000"/>
            <a:headEnd/>
            <a:tailEnd/>
          </a:ln>
        </p:spPr>
      </p:pic>
      <p:pic>
        <p:nvPicPr>
          <p:cNvPr id="11" name="Afbeelding 12" descr="colosseum.jpg"/>
          <p:cNvPicPr>
            <a:picLocks noChangeAspect="1"/>
          </p:cNvPicPr>
          <p:nvPr/>
        </p:nvPicPr>
        <p:blipFill>
          <a:blip r:embed="rId6" cstate="print"/>
          <a:srcRect/>
          <a:stretch>
            <a:fillRect/>
          </a:stretch>
        </p:blipFill>
        <p:spPr bwMode="auto">
          <a:xfrm>
            <a:off x="107950" y="765175"/>
            <a:ext cx="4176018" cy="5925342"/>
          </a:xfrm>
          <a:prstGeom prst="rect">
            <a:avLst/>
          </a:prstGeom>
          <a:noFill/>
          <a:ln w="9525">
            <a:noFill/>
            <a:miter lim="800000"/>
            <a:headEnd/>
            <a:tailEnd/>
          </a:ln>
        </p:spPr>
      </p:pic>
      <p:sp>
        <p:nvSpPr>
          <p:cNvPr id="12" name="Tekstvak 11"/>
          <p:cNvSpPr txBox="1"/>
          <p:nvPr/>
        </p:nvSpPr>
        <p:spPr>
          <a:xfrm>
            <a:off x="4427984" y="5301208"/>
            <a:ext cx="4716016" cy="1384995"/>
          </a:xfrm>
          <a:prstGeom prst="rect">
            <a:avLst/>
          </a:prstGeom>
          <a:noFill/>
        </p:spPr>
        <p:txBody>
          <a:bodyPr wrap="square" rtlCol="0">
            <a:spAutoFit/>
          </a:bodyPr>
          <a:lstStyle/>
          <a:p>
            <a:pPr>
              <a:buClr>
                <a:srgbClr val="FF0000"/>
              </a:buClr>
              <a:buFont typeface="Wingdings" pitchFamily="2" charset="2"/>
              <a:buChar char="Ø"/>
            </a:pPr>
            <a:r>
              <a:rPr lang="fy-NL" sz="2800" dirty="0" smtClean="0"/>
              <a:t> It </a:t>
            </a:r>
            <a:r>
              <a:rPr lang="fy-NL" sz="2800" dirty="0" err="1" smtClean="0"/>
              <a:t>Kolosseum</a:t>
            </a:r>
            <a:r>
              <a:rPr lang="fy-NL" sz="2800" dirty="0" smtClean="0"/>
              <a:t> yn Rome wie de arena foar de gladiatoaren- gefjochten.  </a:t>
            </a:r>
            <a:endParaRPr lang="fy-NL" sz="2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195736" y="44624"/>
            <a:ext cx="3312368" cy="523220"/>
          </a:xfrm>
          <a:prstGeom prst="rect">
            <a:avLst/>
          </a:prstGeom>
          <a:noFill/>
          <a:ln w="9525">
            <a:noFill/>
            <a:miter lim="800000"/>
            <a:headEnd/>
            <a:tailEnd/>
          </a:ln>
        </p:spPr>
        <p:txBody>
          <a:bodyPr wrap="square">
            <a:spAutoFit/>
          </a:bodyPr>
          <a:lstStyle/>
          <a:p>
            <a:r>
              <a:rPr lang="fy-NL" sz="2800" dirty="0" smtClean="0">
                <a:solidFill>
                  <a:schemeClr val="bg1"/>
                </a:solidFill>
              </a:rPr>
              <a:t>2. Libje as in Romein</a:t>
            </a:r>
            <a:endParaRPr lang="fy-NL" sz="2800" dirty="0">
              <a:solidFill>
                <a:schemeClr val="bg1"/>
              </a:solidFill>
            </a:endParaRPr>
          </a:p>
        </p:txBody>
      </p:sp>
      <p:pic>
        <p:nvPicPr>
          <p:cNvPr id="10" name="Afbeelding 14" descr="11b.jpg"/>
          <p:cNvPicPr>
            <a:picLocks noChangeAspect="1"/>
          </p:cNvPicPr>
          <p:nvPr/>
        </p:nvPicPr>
        <p:blipFill>
          <a:blip r:embed="rId5" cstate="print"/>
          <a:srcRect/>
          <a:stretch>
            <a:fillRect/>
          </a:stretch>
        </p:blipFill>
        <p:spPr bwMode="auto">
          <a:xfrm>
            <a:off x="1116013" y="801688"/>
            <a:ext cx="7883525" cy="5911850"/>
          </a:xfrm>
          <a:prstGeom prst="rect">
            <a:avLst/>
          </a:prstGeom>
          <a:noFill/>
          <a:ln w="9525">
            <a:noFill/>
            <a:miter lim="800000"/>
            <a:headEnd/>
            <a:tailEnd/>
          </a:ln>
        </p:spPr>
      </p:pic>
      <p:sp>
        <p:nvSpPr>
          <p:cNvPr id="11" name="Rectangle 5"/>
          <p:cNvSpPr>
            <a:spLocks noChangeArrowheads="1"/>
          </p:cNvSpPr>
          <p:nvPr/>
        </p:nvSpPr>
        <p:spPr bwMode="auto">
          <a:xfrm>
            <a:off x="7380312" y="6309320"/>
            <a:ext cx="1584176" cy="400110"/>
          </a:xfrm>
          <a:prstGeom prst="rect">
            <a:avLst/>
          </a:prstGeom>
          <a:solidFill>
            <a:schemeClr val="accent6"/>
          </a:solidFill>
          <a:ln w="9525">
            <a:noFill/>
            <a:miter lim="800000"/>
            <a:headEnd/>
            <a:tailEnd/>
          </a:ln>
        </p:spPr>
        <p:txBody>
          <a:bodyPr wrap="square">
            <a:spAutoFit/>
          </a:bodyPr>
          <a:lstStyle/>
          <a:p>
            <a:pPr marL="514350" indent="-514350">
              <a:buClr>
                <a:srgbClr val="FF0000"/>
              </a:buClr>
            </a:pPr>
            <a:r>
              <a:rPr lang="fy-NL" sz="2000" dirty="0" smtClean="0">
                <a:solidFill>
                  <a:schemeClr val="bg1"/>
                </a:solidFill>
              </a:rPr>
              <a:t>It </a:t>
            </a:r>
            <a:r>
              <a:rPr lang="fy-NL" sz="2000" dirty="0" err="1" smtClean="0">
                <a:solidFill>
                  <a:schemeClr val="bg1"/>
                </a:solidFill>
              </a:rPr>
              <a:t>Kolosseum</a:t>
            </a:r>
            <a:endParaRPr lang="fy-NL" sz="2000" dirty="0">
              <a:solidFill>
                <a:schemeClr val="bg1"/>
              </a:solidFill>
            </a:endParaRPr>
          </a:p>
        </p:txBody>
      </p:sp>
      <p:pic>
        <p:nvPicPr>
          <p:cNvPr id="12" name="Afbeelding 13" descr="colosseum-large-picture.jpg"/>
          <p:cNvPicPr>
            <a:picLocks noChangeAspect="1"/>
          </p:cNvPicPr>
          <p:nvPr/>
        </p:nvPicPr>
        <p:blipFill>
          <a:blip r:embed="rId6" cstate="print"/>
          <a:srcRect/>
          <a:stretch>
            <a:fillRect/>
          </a:stretch>
        </p:blipFill>
        <p:spPr bwMode="auto">
          <a:xfrm>
            <a:off x="107950" y="765175"/>
            <a:ext cx="4535488" cy="2998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7452320" y="6237312"/>
            <a:ext cx="1368152" cy="523220"/>
          </a:xfrm>
          <a:prstGeom prst="rect">
            <a:avLst/>
          </a:prstGeom>
          <a:noFill/>
          <a:ln w="9525">
            <a:noFill/>
            <a:miter lim="800000"/>
            <a:headEnd/>
            <a:tailEnd/>
          </a:ln>
        </p:spPr>
        <p:txBody>
          <a:bodyPr wrap="square">
            <a:spAutoFit/>
          </a:bodyPr>
          <a:lstStyle/>
          <a:p>
            <a:pPr marL="514350" indent="-514350">
              <a:buClr>
                <a:srgbClr val="FF0000"/>
              </a:buClr>
              <a:buFont typeface="Wingdings" pitchFamily="2" charset="2"/>
              <a:buChar char="Ø"/>
            </a:pPr>
            <a:r>
              <a:rPr lang="fy-NL" sz="2800" dirty="0" smtClean="0"/>
              <a:t>Yn</a:t>
            </a:r>
            <a:endParaRPr lang="fy-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195736" y="44624"/>
            <a:ext cx="3312368" cy="523220"/>
          </a:xfrm>
          <a:prstGeom prst="rect">
            <a:avLst/>
          </a:prstGeom>
          <a:noFill/>
          <a:ln w="9525">
            <a:noFill/>
            <a:miter lim="800000"/>
            <a:headEnd/>
            <a:tailEnd/>
          </a:ln>
        </p:spPr>
        <p:txBody>
          <a:bodyPr wrap="square">
            <a:spAutoFit/>
          </a:bodyPr>
          <a:lstStyle/>
          <a:p>
            <a:r>
              <a:rPr lang="fy-NL" sz="2800" dirty="0" smtClean="0">
                <a:solidFill>
                  <a:schemeClr val="bg1"/>
                </a:solidFill>
              </a:rPr>
              <a:t>2. Libje as in Romein</a:t>
            </a:r>
            <a:endParaRPr lang="fy-NL" sz="2800" dirty="0">
              <a:solidFill>
                <a:schemeClr val="bg1"/>
              </a:solidFill>
            </a:endParaRPr>
          </a:p>
        </p:txBody>
      </p:sp>
      <p:pic>
        <p:nvPicPr>
          <p:cNvPr id="9" name="Afbeelding 11" descr="gladiatoren.jpg"/>
          <p:cNvPicPr>
            <a:picLocks noChangeAspect="1"/>
          </p:cNvPicPr>
          <p:nvPr/>
        </p:nvPicPr>
        <p:blipFill>
          <a:blip r:embed="rId5" cstate="print"/>
          <a:srcRect/>
          <a:stretch>
            <a:fillRect/>
          </a:stretch>
        </p:blipFill>
        <p:spPr bwMode="auto">
          <a:xfrm>
            <a:off x="250825" y="765175"/>
            <a:ext cx="8569325" cy="5981700"/>
          </a:xfrm>
          <a:prstGeom prst="rect">
            <a:avLst/>
          </a:prstGeom>
          <a:noFill/>
          <a:ln w="9525">
            <a:noFill/>
            <a:miter lim="800000"/>
            <a:headEnd/>
            <a:tailEnd/>
          </a:ln>
        </p:spPr>
      </p:pic>
      <p:sp>
        <p:nvSpPr>
          <p:cNvPr id="10" name="Tekstvak 9"/>
          <p:cNvSpPr txBox="1"/>
          <p:nvPr/>
        </p:nvSpPr>
        <p:spPr>
          <a:xfrm>
            <a:off x="6156176" y="6457890"/>
            <a:ext cx="2640338" cy="400110"/>
          </a:xfrm>
          <a:prstGeom prst="rect">
            <a:avLst/>
          </a:prstGeom>
          <a:solidFill>
            <a:schemeClr val="accent6"/>
          </a:solidFill>
        </p:spPr>
        <p:txBody>
          <a:bodyPr wrap="none" rtlCol="0">
            <a:spAutoFit/>
          </a:bodyPr>
          <a:lstStyle/>
          <a:p>
            <a:r>
              <a:rPr lang="fy-NL" sz="2000" dirty="0" smtClean="0">
                <a:solidFill>
                  <a:schemeClr val="bg1"/>
                </a:solidFill>
              </a:rPr>
              <a:t>Gladiatoarengefjochten</a:t>
            </a:r>
            <a:endParaRPr lang="fy-NL" sz="2000"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195736" y="44624"/>
            <a:ext cx="3312368" cy="523220"/>
          </a:xfrm>
          <a:prstGeom prst="rect">
            <a:avLst/>
          </a:prstGeom>
          <a:noFill/>
          <a:ln w="9525">
            <a:noFill/>
            <a:miter lim="800000"/>
            <a:headEnd/>
            <a:tailEnd/>
          </a:ln>
        </p:spPr>
        <p:txBody>
          <a:bodyPr wrap="square">
            <a:spAutoFit/>
          </a:bodyPr>
          <a:lstStyle/>
          <a:p>
            <a:r>
              <a:rPr lang="fy-NL" sz="2800" dirty="0" smtClean="0">
                <a:solidFill>
                  <a:schemeClr val="bg1"/>
                </a:solidFill>
              </a:rPr>
              <a:t>2. Libje as in Romein</a:t>
            </a:r>
            <a:endParaRPr lang="fy-NL" sz="2800" dirty="0">
              <a:solidFill>
                <a:schemeClr val="bg1"/>
              </a:solidFill>
            </a:endParaRPr>
          </a:p>
        </p:txBody>
      </p:sp>
      <p:pic>
        <p:nvPicPr>
          <p:cNvPr id="9" name="Afbeelding 8" descr="weinmenne.jpg"/>
          <p:cNvPicPr>
            <a:picLocks noChangeAspect="1"/>
          </p:cNvPicPr>
          <p:nvPr/>
        </p:nvPicPr>
        <p:blipFill>
          <a:blip r:embed="rId5" cstate="print"/>
          <a:stretch>
            <a:fillRect/>
          </a:stretch>
        </p:blipFill>
        <p:spPr>
          <a:xfrm>
            <a:off x="216024" y="762127"/>
            <a:ext cx="8748464" cy="5835225"/>
          </a:xfrm>
          <a:prstGeom prst="rect">
            <a:avLst/>
          </a:prstGeom>
        </p:spPr>
      </p:pic>
      <p:sp>
        <p:nvSpPr>
          <p:cNvPr id="10" name="Tekstvak 9"/>
          <p:cNvSpPr txBox="1"/>
          <p:nvPr/>
        </p:nvSpPr>
        <p:spPr>
          <a:xfrm>
            <a:off x="3923928" y="6453336"/>
            <a:ext cx="1508105" cy="400110"/>
          </a:xfrm>
          <a:prstGeom prst="rect">
            <a:avLst/>
          </a:prstGeom>
          <a:solidFill>
            <a:schemeClr val="accent6"/>
          </a:solidFill>
        </p:spPr>
        <p:txBody>
          <a:bodyPr wrap="none" rtlCol="0">
            <a:spAutoFit/>
          </a:bodyPr>
          <a:lstStyle/>
          <a:p>
            <a:r>
              <a:rPr lang="fy-NL" sz="2000" dirty="0" smtClean="0">
                <a:solidFill>
                  <a:schemeClr val="bg1"/>
                </a:solidFill>
              </a:rPr>
              <a:t>weinmenner</a:t>
            </a:r>
            <a:endParaRPr lang="fy-NL" sz="200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195736" y="44624"/>
            <a:ext cx="3312368" cy="523220"/>
          </a:xfrm>
          <a:prstGeom prst="rect">
            <a:avLst/>
          </a:prstGeom>
          <a:noFill/>
          <a:ln w="9525">
            <a:noFill/>
            <a:miter lim="800000"/>
            <a:headEnd/>
            <a:tailEnd/>
          </a:ln>
        </p:spPr>
        <p:txBody>
          <a:bodyPr wrap="square">
            <a:spAutoFit/>
          </a:bodyPr>
          <a:lstStyle/>
          <a:p>
            <a:r>
              <a:rPr lang="fy-NL" sz="2800" dirty="0" smtClean="0">
                <a:solidFill>
                  <a:schemeClr val="bg1"/>
                </a:solidFill>
              </a:rPr>
              <a:t>2. Libje as in Romein</a:t>
            </a:r>
            <a:endParaRPr lang="fy-NL" sz="2800" dirty="0">
              <a:solidFill>
                <a:schemeClr val="bg1"/>
              </a:solidFill>
            </a:endParaRPr>
          </a:p>
        </p:txBody>
      </p:sp>
      <p:pic>
        <p:nvPicPr>
          <p:cNvPr id="9" name="Afbeelding 12" descr="griekse leraar.jpg"/>
          <p:cNvPicPr>
            <a:picLocks noChangeAspect="1"/>
          </p:cNvPicPr>
          <p:nvPr/>
        </p:nvPicPr>
        <p:blipFill>
          <a:blip r:embed="rId5" cstate="print"/>
          <a:srcRect/>
          <a:stretch>
            <a:fillRect/>
          </a:stretch>
        </p:blipFill>
        <p:spPr bwMode="auto">
          <a:xfrm>
            <a:off x="179512" y="765175"/>
            <a:ext cx="8820193" cy="4103985"/>
          </a:xfrm>
          <a:prstGeom prst="rect">
            <a:avLst/>
          </a:prstGeom>
          <a:noFill/>
          <a:ln w="9525">
            <a:noFill/>
            <a:miter lim="800000"/>
            <a:headEnd/>
            <a:tailEnd/>
          </a:ln>
        </p:spPr>
      </p:pic>
      <p:pic>
        <p:nvPicPr>
          <p:cNvPr id="10" name="Afbeelding 13" descr="romeins echtpaar.jpg"/>
          <p:cNvPicPr>
            <a:picLocks noChangeAspect="1"/>
          </p:cNvPicPr>
          <p:nvPr/>
        </p:nvPicPr>
        <p:blipFill>
          <a:blip r:embed="rId6" cstate="print"/>
          <a:srcRect/>
          <a:stretch>
            <a:fillRect/>
          </a:stretch>
        </p:blipFill>
        <p:spPr bwMode="auto">
          <a:xfrm>
            <a:off x="107504" y="2937551"/>
            <a:ext cx="2952328" cy="3803818"/>
          </a:xfrm>
          <a:prstGeom prst="rect">
            <a:avLst/>
          </a:prstGeom>
          <a:noFill/>
          <a:ln w="9525">
            <a:noFill/>
            <a:miter lim="800000"/>
            <a:headEnd/>
            <a:tailEnd/>
          </a:ln>
        </p:spPr>
      </p:pic>
      <p:sp>
        <p:nvSpPr>
          <p:cNvPr id="11" name="Tekstvak 10"/>
          <p:cNvSpPr txBox="1"/>
          <p:nvPr/>
        </p:nvSpPr>
        <p:spPr>
          <a:xfrm>
            <a:off x="3095328" y="4869160"/>
            <a:ext cx="6301208" cy="1815882"/>
          </a:xfrm>
          <a:prstGeom prst="rect">
            <a:avLst/>
          </a:prstGeom>
          <a:noFill/>
        </p:spPr>
        <p:txBody>
          <a:bodyPr wrap="square" rtlCol="0">
            <a:spAutoFit/>
          </a:bodyPr>
          <a:lstStyle/>
          <a:p>
            <a:pPr>
              <a:buClr>
                <a:srgbClr val="FF0000"/>
              </a:buClr>
              <a:buFont typeface="Wingdings" pitchFamily="2" charset="2"/>
              <a:buChar char="Ø"/>
            </a:pPr>
            <a:r>
              <a:rPr lang="nl-NL" sz="2800" dirty="0" smtClean="0"/>
              <a:t> </a:t>
            </a:r>
            <a:r>
              <a:rPr lang="fy-NL" sz="2800" dirty="0" smtClean="0"/>
              <a:t>In grut part fan de befolking wie slaaf (yn de stêd Rome sa'n 400.000). </a:t>
            </a:r>
          </a:p>
          <a:p>
            <a:pPr>
              <a:buClr>
                <a:srgbClr val="FF0000"/>
              </a:buClr>
              <a:buFont typeface="Wingdings" pitchFamily="2" charset="2"/>
              <a:buChar char="Ø"/>
            </a:pPr>
            <a:r>
              <a:rPr lang="fy-NL" sz="2800" dirty="0" smtClean="0"/>
              <a:t> </a:t>
            </a:r>
            <a:r>
              <a:rPr lang="fy-NL" sz="2800" dirty="0"/>
              <a:t>S</a:t>
            </a:r>
            <a:r>
              <a:rPr lang="fy-NL" sz="2800" dirty="0" smtClean="0"/>
              <a:t>laven dienen it swiere wurk, mar der wienen ek slaven dy't as dokter wurken. </a:t>
            </a:r>
            <a:endParaRPr lang="nl-NL"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195736" y="44624"/>
            <a:ext cx="3312368" cy="523220"/>
          </a:xfrm>
          <a:prstGeom prst="rect">
            <a:avLst/>
          </a:prstGeom>
          <a:noFill/>
          <a:ln w="9525">
            <a:noFill/>
            <a:miter lim="800000"/>
            <a:headEnd/>
            <a:tailEnd/>
          </a:ln>
        </p:spPr>
        <p:txBody>
          <a:bodyPr wrap="square">
            <a:spAutoFit/>
          </a:bodyPr>
          <a:lstStyle/>
          <a:p>
            <a:r>
              <a:rPr lang="fy-NL" sz="2800" dirty="0" smtClean="0">
                <a:solidFill>
                  <a:schemeClr val="bg1"/>
                </a:solidFill>
              </a:rPr>
              <a:t>2. Libje as in Romein</a:t>
            </a:r>
            <a:endParaRPr lang="fy-NL" sz="2800" dirty="0">
              <a:solidFill>
                <a:schemeClr val="bg1"/>
              </a:solidFill>
            </a:endParaRPr>
          </a:p>
        </p:txBody>
      </p:sp>
      <p:pic>
        <p:nvPicPr>
          <p:cNvPr id="10" name="Afbeelding 9" descr="aquaduct-pont-du-gard.jpg"/>
          <p:cNvPicPr>
            <a:picLocks noChangeAspect="1"/>
          </p:cNvPicPr>
          <p:nvPr/>
        </p:nvPicPr>
        <p:blipFill>
          <a:blip r:embed="rId5" cstate="print"/>
          <a:stretch>
            <a:fillRect/>
          </a:stretch>
        </p:blipFill>
        <p:spPr>
          <a:xfrm>
            <a:off x="121625" y="730622"/>
            <a:ext cx="8770119" cy="5866730"/>
          </a:xfrm>
          <a:prstGeom prst="rect">
            <a:avLst/>
          </a:prstGeom>
        </p:spPr>
      </p:pic>
      <p:sp>
        <p:nvSpPr>
          <p:cNvPr id="12" name="Tekstvak 11"/>
          <p:cNvSpPr txBox="1"/>
          <p:nvPr/>
        </p:nvSpPr>
        <p:spPr>
          <a:xfrm>
            <a:off x="3275856" y="6381328"/>
            <a:ext cx="2713435" cy="400110"/>
          </a:xfrm>
          <a:prstGeom prst="rect">
            <a:avLst/>
          </a:prstGeom>
          <a:solidFill>
            <a:schemeClr val="accent6"/>
          </a:solidFill>
        </p:spPr>
        <p:txBody>
          <a:bodyPr wrap="none" rtlCol="0">
            <a:spAutoFit/>
          </a:bodyPr>
          <a:lstStyle/>
          <a:p>
            <a:r>
              <a:rPr lang="fy-NL" sz="2000" dirty="0" smtClean="0">
                <a:solidFill>
                  <a:schemeClr val="bg1"/>
                </a:solidFill>
              </a:rPr>
              <a:t>Akwadukt Pont du Gard </a:t>
            </a:r>
            <a:endParaRPr lang="fy-NL" sz="2000"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6156176" y="2564904"/>
            <a:ext cx="2987824" cy="3970318"/>
          </a:xfrm>
          <a:prstGeom prst="rect">
            <a:avLst/>
          </a:prstGeom>
          <a:noFill/>
          <a:ln w="9525">
            <a:noFill/>
            <a:miter lim="800000"/>
            <a:headEnd/>
            <a:tailEnd/>
          </a:ln>
        </p:spPr>
        <p:txBody>
          <a:bodyPr wrap="square">
            <a:spAutoFit/>
          </a:bodyPr>
          <a:lstStyle/>
          <a:p>
            <a:pPr>
              <a:buClr>
                <a:srgbClr val="FF0000"/>
              </a:buClr>
              <a:buFont typeface="Wingdings" pitchFamily="2" charset="2"/>
              <a:buChar char="Ø"/>
            </a:pPr>
            <a:r>
              <a:rPr lang="fy-NL" sz="2800" dirty="0" smtClean="0"/>
              <a:t> De Romeinen feroverje it gebiet rûnom de Middellânske See. </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Fan 50 foar Kristus oant ± 350 nei Kristus binne se yn Súd-Nederlân. </a:t>
            </a:r>
            <a:endParaRPr lang="nl-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pic>
        <p:nvPicPr>
          <p:cNvPr id="9" name="Afbeelding 14" descr="Afbeelding1.jpg"/>
          <p:cNvPicPr>
            <a:picLocks noChangeAspect="1"/>
          </p:cNvPicPr>
          <p:nvPr/>
        </p:nvPicPr>
        <p:blipFill>
          <a:blip r:embed="rId5" cstate="print"/>
          <a:srcRect/>
          <a:stretch>
            <a:fillRect/>
          </a:stretch>
        </p:blipFill>
        <p:spPr bwMode="auto">
          <a:xfrm>
            <a:off x="34925" y="2420938"/>
            <a:ext cx="6107113" cy="4321175"/>
          </a:xfrm>
          <a:prstGeom prst="rect">
            <a:avLst/>
          </a:prstGeom>
          <a:noFill/>
          <a:ln w="9525">
            <a:noFill/>
            <a:miter lim="800000"/>
            <a:headEnd/>
            <a:tailEnd/>
          </a:ln>
        </p:spPr>
      </p:pic>
      <p:pic>
        <p:nvPicPr>
          <p:cNvPr id="10" name="Afbeelding 9" descr="tiidbalke romeinen.jpg"/>
          <p:cNvPicPr>
            <a:picLocks noChangeAspect="1"/>
          </p:cNvPicPr>
          <p:nvPr/>
        </p:nvPicPr>
        <p:blipFill>
          <a:blip r:embed="rId6" cstate="print"/>
          <a:stretch>
            <a:fillRect/>
          </a:stretch>
        </p:blipFill>
        <p:spPr>
          <a:xfrm>
            <a:off x="59754" y="692696"/>
            <a:ext cx="9048750" cy="1828800"/>
          </a:xfrm>
          <a:prstGeom prst="rect">
            <a:avLst/>
          </a:prstGeom>
        </p:spPr>
      </p:pic>
      <p:sp>
        <p:nvSpPr>
          <p:cNvPr id="11" name="Text Box 6"/>
          <p:cNvSpPr txBox="1">
            <a:spLocks noChangeArrowheads="1"/>
          </p:cNvSpPr>
          <p:nvPr/>
        </p:nvSpPr>
        <p:spPr bwMode="auto">
          <a:xfrm>
            <a:off x="1259632" y="44624"/>
            <a:ext cx="6264696" cy="523220"/>
          </a:xfrm>
          <a:prstGeom prst="rect">
            <a:avLst/>
          </a:prstGeom>
          <a:noFill/>
          <a:ln w="9525">
            <a:noFill/>
            <a:miter lim="800000"/>
            <a:headEnd/>
            <a:tailEnd/>
          </a:ln>
        </p:spPr>
        <p:txBody>
          <a:bodyPr wrap="square">
            <a:spAutoFit/>
          </a:bodyPr>
          <a:lstStyle/>
          <a:p>
            <a:r>
              <a:rPr lang="fy-NL" sz="2800" dirty="0" smtClean="0">
                <a:solidFill>
                  <a:schemeClr val="bg1"/>
                </a:solidFill>
              </a:rPr>
              <a:t>1. De Romeinen feroverje in wrâldryk</a:t>
            </a:r>
            <a:endParaRPr lang="fy-NL"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3635896" y="5229200"/>
            <a:ext cx="4896544" cy="954107"/>
          </a:xfrm>
          <a:prstGeom prst="rect">
            <a:avLst/>
          </a:prstGeom>
          <a:noFill/>
          <a:ln w="9525">
            <a:noFill/>
            <a:miter lim="800000"/>
            <a:headEnd/>
            <a:tailEnd/>
          </a:ln>
        </p:spPr>
        <p:txBody>
          <a:bodyPr wrap="square">
            <a:spAutoFit/>
          </a:bodyPr>
          <a:lstStyle/>
          <a:p>
            <a:pPr marL="514350" indent="-514350">
              <a:buClr>
                <a:srgbClr val="FF0000"/>
              </a:buClr>
              <a:buFont typeface="Wingdings" pitchFamily="2" charset="2"/>
              <a:buChar char="Ø"/>
            </a:pPr>
            <a:r>
              <a:rPr lang="fy-NL" sz="2800" dirty="0" smtClean="0"/>
              <a:t>Yn Rome hienen se toiletten mei streamend wetter. </a:t>
            </a:r>
            <a:endParaRPr lang="fy-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195736" y="44624"/>
            <a:ext cx="3312368" cy="523220"/>
          </a:xfrm>
          <a:prstGeom prst="rect">
            <a:avLst/>
          </a:prstGeom>
          <a:noFill/>
          <a:ln w="9525">
            <a:noFill/>
            <a:miter lim="800000"/>
            <a:headEnd/>
            <a:tailEnd/>
          </a:ln>
        </p:spPr>
        <p:txBody>
          <a:bodyPr wrap="square">
            <a:spAutoFit/>
          </a:bodyPr>
          <a:lstStyle/>
          <a:p>
            <a:r>
              <a:rPr lang="fy-NL" sz="2800" dirty="0" smtClean="0">
                <a:solidFill>
                  <a:schemeClr val="bg1"/>
                </a:solidFill>
              </a:rPr>
              <a:t>2. Libje as in Romein</a:t>
            </a:r>
            <a:endParaRPr lang="fy-NL" sz="2800" dirty="0">
              <a:solidFill>
                <a:schemeClr val="bg1"/>
              </a:solidFill>
            </a:endParaRPr>
          </a:p>
        </p:txBody>
      </p:sp>
      <p:pic>
        <p:nvPicPr>
          <p:cNvPr id="11" name="Afbeelding 10" descr="Romeinse_toilet.jpg"/>
          <p:cNvPicPr>
            <a:picLocks noChangeAspect="1"/>
          </p:cNvPicPr>
          <p:nvPr/>
        </p:nvPicPr>
        <p:blipFill>
          <a:blip r:embed="rId5" cstate="print"/>
          <a:stretch>
            <a:fillRect/>
          </a:stretch>
        </p:blipFill>
        <p:spPr>
          <a:xfrm>
            <a:off x="0" y="783688"/>
            <a:ext cx="9144000" cy="4157480"/>
          </a:xfrm>
          <a:prstGeom prst="rect">
            <a:avLst/>
          </a:prstGeom>
        </p:spPr>
      </p:pic>
      <p:pic>
        <p:nvPicPr>
          <p:cNvPr id="122882" name="Picture 2" descr="http://daargaanwedan.punt.nl/_files/2007-10-30/30-10-2007-cimg5225.jpg"/>
          <p:cNvPicPr>
            <a:picLocks noChangeAspect="1" noChangeArrowheads="1"/>
          </p:cNvPicPr>
          <p:nvPr/>
        </p:nvPicPr>
        <p:blipFill>
          <a:blip r:embed="rId6" cstate="print"/>
          <a:srcRect/>
          <a:stretch>
            <a:fillRect/>
          </a:stretch>
        </p:blipFill>
        <p:spPr bwMode="auto">
          <a:xfrm>
            <a:off x="0" y="4293097"/>
            <a:ext cx="3419872" cy="2564904"/>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195736" y="44624"/>
            <a:ext cx="3312368" cy="523220"/>
          </a:xfrm>
          <a:prstGeom prst="rect">
            <a:avLst/>
          </a:prstGeom>
          <a:noFill/>
          <a:ln w="9525">
            <a:noFill/>
            <a:miter lim="800000"/>
            <a:headEnd/>
            <a:tailEnd/>
          </a:ln>
        </p:spPr>
        <p:txBody>
          <a:bodyPr wrap="square">
            <a:spAutoFit/>
          </a:bodyPr>
          <a:lstStyle/>
          <a:p>
            <a:r>
              <a:rPr lang="fy-NL" sz="2800" dirty="0" smtClean="0">
                <a:solidFill>
                  <a:schemeClr val="bg1"/>
                </a:solidFill>
              </a:rPr>
              <a:t>2. Libje as in Romein</a:t>
            </a:r>
            <a:endParaRPr lang="fy-NL" sz="2800" dirty="0">
              <a:solidFill>
                <a:schemeClr val="bg1"/>
              </a:solidFill>
            </a:endParaRPr>
          </a:p>
        </p:txBody>
      </p:sp>
      <p:pic>
        <p:nvPicPr>
          <p:cNvPr id="12" name="Afbeelding 11" descr="asterix.jpg"/>
          <p:cNvPicPr>
            <a:picLocks noChangeAspect="1"/>
          </p:cNvPicPr>
          <p:nvPr/>
        </p:nvPicPr>
        <p:blipFill>
          <a:blip r:embed="rId5" cstate="print"/>
          <a:stretch>
            <a:fillRect/>
          </a:stretch>
        </p:blipFill>
        <p:spPr>
          <a:xfrm>
            <a:off x="107503" y="764704"/>
            <a:ext cx="8930124" cy="561662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195736" y="44624"/>
            <a:ext cx="3312368" cy="523220"/>
          </a:xfrm>
          <a:prstGeom prst="rect">
            <a:avLst/>
          </a:prstGeom>
          <a:noFill/>
          <a:ln w="9525">
            <a:noFill/>
            <a:miter lim="800000"/>
            <a:headEnd/>
            <a:tailEnd/>
          </a:ln>
        </p:spPr>
        <p:txBody>
          <a:bodyPr wrap="square">
            <a:spAutoFit/>
          </a:bodyPr>
          <a:lstStyle/>
          <a:p>
            <a:r>
              <a:rPr lang="fy-NL" sz="2800" dirty="0" smtClean="0">
                <a:solidFill>
                  <a:schemeClr val="bg1"/>
                </a:solidFill>
              </a:rPr>
              <a:t>2. Libje as in Romein</a:t>
            </a:r>
            <a:endParaRPr lang="fy-NL" sz="2800" dirty="0">
              <a:solidFill>
                <a:schemeClr val="bg1"/>
              </a:solidFill>
            </a:endParaRPr>
          </a:p>
        </p:txBody>
      </p:sp>
      <p:pic>
        <p:nvPicPr>
          <p:cNvPr id="9" name="Afbeelding 8" descr="thermen.jpg"/>
          <p:cNvPicPr>
            <a:picLocks noChangeAspect="1"/>
          </p:cNvPicPr>
          <p:nvPr/>
        </p:nvPicPr>
        <p:blipFill>
          <a:blip r:embed="rId5" cstate="print"/>
          <a:stretch>
            <a:fillRect/>
          </a:stretch>
        </p:blipFill>
        <p:spPr>
          <a:xfrm>
            <a:off x="141290" y="764704"/>
            <a:ext cx="8895206" cy="5333759"/>
          </a:xfrm>
          <a:prstGeom prst="rect">
            <a:avLst/>
          </a:prstGeom>
        </p:spPr>
      </p:pic>
      <p:sp>
        <p:nvSpPr>
          <p:cNvPr id="10" name="Tekstvak 9"/>
          <p:cNvSpPr txBox="1"/>
          <p:nvPr/>
        </p:nvSpPr>
        <p:spPr>
          <a:xfrm>
            <a:off x="3059832" y="6309320"/>
            <a:ext cx="2019655" cy="400110"/>
          </a:xfrm>
          <a:prstGeom prst="rect">
            <a:avLst/>
          </a:prstGeom>
          <a:solidFill>
            <a:schemeClr val="accent6"/>
          </a:solidFill>
        </p:spPr>
        <p:txBody>
          <a:bodyPr wrap="none" rtlCol="0">
            <a:spAutoFit/>
          </a:bodyPr>
          <a:lstStyle/>
          <a:p>
            <a:r>
              <a:rPr lang="fy-NL" sz="2000" dirty="0" smtClean="0">
                <a:solidFill>
                  <a:schemeClr val="bg1"/>
                </a:solidFill>
              </a:rPr>
              <a:t>Romeinsk badhûs</a:t>
            </a:r>
            <a:endParaRPr lang="fy-NL" sz="2000"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1979712" y="44624"/>
            <a:ext cx="5328592" cy="523220"/>
          </a:xfrm>
          <a:prstGeom prst="rect">
            <a:avLst/>
          </a:prstGeom>
          <a:noFill/>
          <a:ln w="9525">
            <a:noFill/>
            <a:miter lim="800000"/>
            <a:headEnd/>
            <a:tailEnd/>
          </a:ln>
        </p:spPr>
        <p:txBody>
          <a:bodyPr wrap="square">
            <a:spAutoFit/>
          </a:bodyPr>
          <a:lstStyle/>
          <a:p>
            <a:r>
              <a:rPr lang="fy-NL" sz="2800" dirty="0" smtClean="0">
                <a:solidFill>
                  <a:schemeClr val="bg1"/>
                </a:solidFill>
              </a:rPr>
              <a:t>3. De kultuer fan de Romeinen</a:t>
            </a:r>
            <a:endParaRPr lang="fy-NL" sz="2800" dirty="0">
              <a:solidFill>
                <a:schemeClr val="bg1"/>
              </a:solidFill>
            </a:endParaRPr>
          </a:p>
        </p:txBody>
      </p:sp>
      <p:pic>
        <p:nvPicPr>
          <p:cNvPr id="9" name="Afbeelding 14" descr="arles.jpg"/>
          <p:cNvPicPr>
            <a:picLocks noChangeAspect="1"/>
          </p:cNvPicPr>
          <p:nvPr/>
        </p:nvPicPr>
        <p:blipFill>
          <a:blip r:embed="rId5" cstate="print"/>
          <a:srcRect/>
          <a:stretch>
            <a:fillRect/>
          </a:stretch>
        </p:blipFill>
        <p:spPr bwMode="auto">
          <a:xfrm>
            <a:off x="179388" y="836613"/>
            <a:ext cx="5424487" cy="5761037"/>
          </a:xfrm>
          <a:prstGeom prst="rect">
            <a:avLst/>
          </a:prstGeom>
          <a:noFill/>
          <a:ln w="9525">
            <a:noFill/>
            <a:miter lim="800000"/>
            <a:headEnd/>
            <a:tailEnd/>
          </a:ln>
        </p:spPr>
      </p:pic>
      <p:sp>
        <p:nvSpPr>
          <p:cNvPr id="10" name="Tekstvak 9"/>
          <p:cNvSpPr txBox="1"/>
          <p:nvPr/>
        </p:nvSpPr>
        <p:spPr>
          <a:xfrm>
            <a:off x="1763688" y="6457890"/>
            <a:ext cx="2136698" cy="400110"/>
          </a:xfrm>
          <a:prstGeom prst="rect">
            <a:avLst/>
          </a:prstGeom>
          <a:solidFill>
            <a:schemeClr val="accent6"/>
          </a:solidFill>
        </p:spPr>
        <p:txBody>
          <a:bodyPr wrap="none" rtlCol="0">
            <a:spAutoFit/>
          </a:bodyPr>
          <a:lstStyle/>
          <a:p>
            <a:r>
              <a:rPr lang="fy-NL" sz="2000" dirty="0" smtClean="0">
                <a:solidFill>
                  <a:schemeClr val="bg1"/>
                </a:solidFill>
              </a:rPr>
              <a:t>Arles Súd-Frankryk</a:t>
            </a:r>
            <a:endParaRPr lang="fy-NL" sz="2000" dirty="0">
              <a:solidFill>
                <a:schemeClr val="bg1"/>
              </a:solidFill>
            </a:endParaRPr>
          </a:p>
        </p:txBody>
      </p:sp>
      <p:sp>
        <p:nvSpPr>
          <p:cNvPr id="11" name="Tekstvak 10"/>
          <p:cNvSpPr txBox="1"/>
          <p:nvPr/>
        </p:nvSpPr>
        <p:spPr>
          <a:xfrm>
            <a:off x="5652120" y="692696"/>
            <a:ext cx="3419872" cy="4401205"/>
          </a:xfrm>
          <a:prstGeom prst="rect">
            <a:avLst/>
          </a:prstGeom>
          <a:noFill/>
        </p:spPr>
        <p:txBody>
          <a:bodyPr wrap="square" rtlCol="0">
            <a:spAutoFit/>
          </a:bodyPr>
          <a:lstStyle/>
          <a:p>
            <a:pPr>
              <a:buClr>
                <a:srgbClr val="FF0000"/>
              </a:buClr>
              <a:buFont typeface="Wingdings" pitchFamily="2" charset="2"/>
              <a:buChar char="Ø"/>
            </a:pPr>
            <a:r>
              <a:rPr lang="fy-NL" sz="2800" dirty="0" smtClean="0"/>
              <a:t> De Romeinske manier fan libben waard oer it hiele ryk ferspraat. </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 Foar alle ynwenners jilden de Romeinske wetten en in protte minsken sprutsen Latyn.  </a:t>
            </a:r>
            <a:endParaRPr lang="nl-NL"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1979712" y="44624"/>
            <a:ext cx="5328592" cy="523220"/>
          </a:xfrm>
          <a:prstGeom prst="rect">
            <a:avLst/>
          </a:prstGeom>
          <a:noFill/>
          <a:ln w="9525">
            <a:noFill/>
            <a:miter lim="800000"/>
            <a:headEnd/>
            <a:tailEnd/>
          </a:ln>
        </p:spPr>
        <p:txBody>
          <a:bodyPr wrap="square">
            <a:spAutoFit/>
          </a:bodyPr>
          <a:lstStyle/>
          <a:p>
            <a:r>
              <a:rPr lang="fy-NL" sz="2800" dirty="0" smtClean="0">
                <a:solidFill>
                  <a:schemeClr val="bg1"/>
                </a:solidFill>
              </a:rPr>
              <a:t>3. De kultuer fan de Romeinen</a:t>
            </a:r>
            <a:endParaRPr lang="fy-NL" sz="2800" dirty="0">
              <a:solidFill>
                <a:schemeClr val="bg1"/>
              </a:solidFill>
            </a:endParaRPr>
          </a:p>
        </p:txBody>
      </p:sp>
      <p:pic>
        <p:nvPicPr>
          <p:cNvPr id="9" name="Afbeelding 11" descr="bouwers.jpg"/>
          <p:cNvPicPr>
            <a:picLocks noChangeAspect="1"/>
          </p:cNvPicPr>
          <p:nvPr/>
        </p:nvPicPr>
        <p:blipFill>
          <a:blip r:embed="rId5" cstate="print"/>
          <a:srcRect/>
          <a:stretch>
            <a:fillRect/>
          </a:stretch>
        </p:blipFill>
        <p:spPr bwMode="auto">
          <a:xfrm>
            <a:off x="107950" y="765175"/>
            <a:ext cx="4319588" cy="5961063"/>
          </a:xfrm>
          <a:prstGeom prst="rect">
            <a:avLst/>
          </a:prstGeom>
          <a:noFill/>
          <a:ln w="9525">
            <a:noFill/>
            <a:miter lim="800000"/>
            <a:headEnd/>
            <a:tailEnd/>
          </a:ln>
        </p:spPr>
      </p:pic>
      <p:sp>
        <p:nvSpPr>
          <p:cNvPr id="10" name="Tekstvak 9"/>
          <p:cNvSpPr txBox="1"/>
          <p:nvPr/>
        </p:nvSpPr>
        <p:spPr>
          <a:xfrm>
            <a:off x="4572000" y="692696"/>
            <a:ext cx="4392488" cy="5262979"/>
          </a:xfrm>
          <a:prstGeom prst="rect">
            <a:avLst/>
          </a:prstGeom>
          <a:noFill/>
        </p:spPr>
        <p:txBody>
          <a:bodyPr wrap="square" rtlCol="0">
            <a:spAutoFit/>
          </a:bodyPr>
          <a:lstStyle/>
          <a:p>
            <a:pPr>
              <a:buClr>
                <a:srgbClr val="FF0000"/>
              </a:buClr>
              <a:buFont typeface="Wingdings" pitchFamily="2" charset="2"/>
              <a:buChar char="Ø"/>
            </a:pPr>
            <a:r>
              <a:rPr lang="fy-NL" sz="2800" dirty="0" smtClean="0"/>
              <a:t> De Romeinen hienen in goed ûntwikkele rjochtssysteem. </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 Wa't it Romeinske boargerrjocht hie, koe nea sûnder in earlik proses feroardiele wurde. </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 De fertochte koe him troch in advokaat ferdigenje litte. </a:t>
            </a:r>
            <a:endParaRPr lang="fy-NL" sz="28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1979712" y="44624"/>
            <a:ext cx="5328592" cy="523220"/>
          </a:xfrm>
          <a:prstGeom prst="rect">
            <a:avLst/>
          </a:prstGeom>
          <a:noFill/>
          <a:ln w="9525">
            <a:noFill/>
            <a:miter lim="800000"/>
            <a:headEnd/>
            <a:tailEnd/>
          </a:ln>
        </p:spPr>
        <p:txBody>
          <a:bodyPr wrap="square">
            <a:spAutoFit/>
          </a:bodyPr>
          <a:lstStyle/>
          <a:p>
            <a:r>
              <a:rPr lang="fy-NL" sz="2800" dirty="0" smtClean="0">
                <a:solidFill>
                  <a:schemeClr val="bg1"/>
                </a:solidFill>
              </a:rPr>
              <a:t>3. De kultuer fan de Romeinen</a:t>
            </a:r>
            <a:endParaRPr lang="fy-NL" sz="2800" dirty="0">
              <a:solidFill>
                <a:schemeClr val="bg1"/>
              </a:solidFill>
            </a:endParaRPr>
          </a:p>
        </p:txBody>
      </p:sp>
      <p:pic>
        <p:nvPicPr>
          <p:cNvPr id="9" name="Afbeelding 12" descr="IMG_1386.JPG"/>
          <p:cNvPicPr>
            <a:picLocks noChangeAspect="1"/>
          </p:cNvPicPr>
          <p:nvPr/>
        </p:nvPicPr>
        <p:blipFill>
          <a:blip r:embed="rId5" cstate="print"/>
          <a:srcRect r="8525" b="3410"/>
          <a:stretch>
            <a:fillRect/>
          </a:stretch>
        </p:blipFill>
        <p:spPr bwMode="auto">
          <a:xfrm>
            <a:off x="4272009" y="836612"/>
            <a:ext cx="4764487" cy="3773651"/>
          </a:xfrm>
          <a:prstGeom prst="rect">
            <a:avLst/>
          </a:prstGeom>
          <a:noFill/>
          <a:ln w="9525">
            <a:noFill/>
            <a:miter lim="800000"/>
            <a:headEnd/>
            <a:tailEnd/>
          </a:ln>
        </p:spPr>
      </p:pic>
      <p:pic>
        <p:nvPicPr>
          <p:cNvPr id="10" name="Afbeelding 11" descr="pantheon.jpg"/>
          <p:cNvPicPr>
            <a:picLocks noChangeAspect="1"/>
          </p:cNvPicPr>
          <p:nvPr/>
        </p:nvPicPr>
        <p:blipFill>
          <a:blip r:embed="rId6" cstate="print"/>
          <a:srcRect/>
          <a:stretch>
            <a:fillRect/>
          </a:stretch>
        </p:blipFill>
        <p:spPr bwMode="auto">
          <a:xfrm>
            <a:off x="107950" y="836613"/>
            <a:ext cx="4608513" cy="5910262"/>
          </a:xfrm>
          <a:prstGeom prst="rect">
            <a:avLst/>
          </a:prstGeom>
          <a:noFill/>
          <a:ln w="9525">
            <a:noFill/>
            <a:miter lim="800000"/>
            <a:headEnd/>
            <a:tailEnd/>
          </a:ln>
        </p:spPr>
      </p:pic>
      <p:sp>
        <p:nvSpPr>
          <p:cNvPr id="11" name="Tekstvak 10"/>
          <p:cNvSpPr txBox="1"/>
          <p:nvPr/>
        </p:nvSpPr>
        <p:spPr>
          <a:xfrm>
            <a:off x="4788024" y="4581128"/>
            <a:ext cx="4355976" cy="2246769"/>
          </a:xfrm>
          <a:prstGeom prst="rect">
            <a:avLst/>
          </a:prstGeom>
          <a:noFill/>
        </p:spPr>
        <p:txBody>
          <a:bodyPr wrap="square" rtlCol="0">
            <a:spAutoFit/>
          </a:bodyPr>
          <a:lstStyle/>
          <a:p>
            <a:pPr>
              <a:buClr>
                <a:srgbClr val="FF0000"/>
              </a:buClr>
              <a:buFont typeface="Wingdings" pitchFamily="2" charset="2"/>
              <a:buChar char="Ø"/>
            </a:pPr>
            <a:r>
              <a:rPr lang="fy-NL" sz="2800" dirty="0" smtClean="0"/>
              <a:t>De Romeinen namen in protte fan de Griken oer. </a:t>
            </a:r>
          </a:p>
          <a:p>
            <a:pPr>
              <a:buClr>
                <a:srgbClr val="FF0000"/>
              </a:buClr>
            </a:pPr>
            <a:r>
              <a:rPr lang="fy-NL" sz="2800" dirty="0" smtClean="0"/>
              <a:t> </a:t>
            </a:r>
          </a:p>
          <a:p>
            <a:pPr>
              <a:buClr>
                <a:srgbClr val="FF0000"/>
              </a:buClr>
              <a:buFont typeface="Wingdings" pitchFamily="2" charset="2"/>
              <a:buChar char="Ø"/>
            </a:pPr>
            <a:r>
              <a:rPr lang="fy-NL" sz="2800" dirty="0" smtClean="0"/>
              <a:t>Rome waard in multykulturele stêd. </a:t>
            </a:r>
            <a:endParaRPr lang="nl-NL" sz="2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1979712" y="44624"/>
            <a:ext cx="5328592" cy="523220"/>
          </a:xfrm>
          <a:prstGeom prst="rect">
            <a:avLst/>
          </a:prstGeom>
          <a:noFill/>
          <a:ln w="9525">
            <a:noFill/>
            <a:miter lim="800000"/>
            <a:headEnd/>
            <a:tailEnd/>
          </a:ln>
        </p:spPr>
        <p:txBody>
          <a:bodyPr wrap="square">
            <a:spAutoFit/>
          </a:bodyPr>
          <a:lstStyle/>
          <a:p>
            <a:r>
              <a:rPr lang="fy-NL" sz="2800" dirty="0" smtClean="0">
                <a:solidFill>
                  <a:schemeClr val="bg1"/>
                </a:solidFill>
              </a:rPr>
              <a:t>3. De kultuer fan de Romeinen</a:t>
            </a:r>
            <a:endParaRPr lang="fy-NL" sz="2800" dirty="0">
              <a:solidFill>
                <a:schemeClr val="bg1"/>
              </a:solidFill>
            </a:endParaRPr>
          </a:p>
        </p:txBody>
      </p:sp>
      <p:pic>
        <p:nvPicPr>
          <p:cNvPr id="104450" name="Picture 2" descr="http://www.reisfotoboek.nl/italie/rome/forum/klein/Rome01kl225.jpg"/>
          <p:cNvPicPr>
            <a:picLocks noChangeAspect="1" noChangeArrowheads="1"/>
          </p:cNvPicPr>
          <p:nvPr/>
        </p:nvPicPr>
        <p:blipFill>
          <a:blip r:embed="rId5" cstate="print"/>
          <a:srcRect/>
          <a:stretch>
            <a:fillRect/>
          </a:stretch>
        </p:blipFill>
        <p:spPr bwMode="auto">
          <a:xfrm>
            <a:off x="1331640" y="764704"/>
            <a:ext cx="7774740" cy="5832648"/>
          </a:xfrm>
          <a:prstGeom prst="rect">
            <a:avLst/>
          </a:prstGeom>
          <a:noFill/>
        </p:spPr>
      </p:pic>
      <p:pic>
        <p:nvPicPr>
          <p:cNvPr id="11" name="Afbeelding 10" descr="forum-romanum.jpg"/>
          <p:cNvPicPr>
            <a:picLocks noChangeAspect="1"/>
          </p:cNvPicPr>
          <p:nvPr/>
        </p:nvPicPr>
        <p:blipFill>
          <a:blip r:embed="rId6" cstate="print"/>
          <a:srcRect t="12792"/>
          <a:stretch>
            <a:fillRect/>
          </a:stretch>
        </p:blipFill>
        <p:spPr>
          <a:xfrm>
            <a:off x="0" y="3510953"/>
            <a:ext cx="4752528" cy="3347047"/>
          </a:xfrm>
          <a:prstGeom prst="rect">
            <a:avLst/>
          </a:prstGeom>
        </p:spPr>
      </p:pic>
      <p:sp>
        <p:nvSpPr>
          <p:cNvPr id="12" name="Tekstvak 11"/>
          <p:cNvSpPr txBox="1"/>
          <p:nvPr/>
        </p:nvSpPr>
        <p:spPr>
          <a:xfrm>
            <a:off x="4491188" y="6457890"/>
            <a:ext cx="4716932" cy="400110"/>
          </a:xfrm>
          <a:prstGeom prst="rect">
            <a:avLst/>
          </a:prstGeom>
          <a:solidFill>
            <a:schemeClr val="accent6"/>
          </a:solidFill>
        </p:spPr>
        <p:txBody>
          <a:bodyPr wrap="none" rtlCol="0">
            <a:spAutoFit/>
          </a:bodyPr>
          <a:lstStyle/>
          <a:p>
            <a:r>
              <a:rPr lang="fy-NL" sz="2000" dirty="0" err="1" smtClean="0">
                <a:solidFill>
                  <a:schemeClr val="bg1"/>
                </a:solidFill>
              </a:rPr>
              <a:t>Forum</a:t>
            </a:r>
            <a:r>
              <a:rPr lang="fy-NL" sz="2000" dirty="0" smtClean="0">
                <a:solidFill>
                  <a:schemeClr val="bg1"/>
                </a:solidFill>
              </a:rPr>
              <a:t> </a:t>
            </a:r>
            <a:r>
              <a:rPr lang="fy-NL" sz="2000" dirty="0" err="1" smtClean="0">
                <a:solidFill>
                  <a:schemeClr val="bg1"/>
                </a:solidFill>
              </a:rPr>
              <a:t>Romanum</a:t>
            </a:r>
            <a:r>
              <a:rPr lang="fy-NL" sz="2000" dirty="0" smtClean="0">
                <a:solidFill>
                  <a:schemeClr val="bg1"/>
                </a:solidFill>
              </a:rPr>
              <a:t>, it sintrale plein fan Rome</a:t>
            </a:r>
            <a:endParaRPr lang="fy-NL" sz="2000"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7452320" y="6237312"/>
            <a:ext cx="1368152" cy="523220"/>
          </a:xfrm>
          <a:prstGeom prst="rect">
            <a:avLst/>
          </a:prstGeom>
          <a:noFill/>
          <a:ln w="9525">
            <a:noFill/>
            <a:miter lim="800000"/>
            <a:headEnd/>
            <a:tailEnd/>
          </a:ln>
        </p:spPr>
        <p:txBody>
          <a:bodyPr wrap="square">
            <a:spAutoFit/>
          </a:bodyPr>
          <a:lstStyle/>
          <a:p>
            <a:pPr marL="514350" indent="-514350">
              <a:buClr>
                <a:srgbClr val="FF0000"/>
              </a:buClr>
              <a:buFont typeface="Wingdings" pitchFamily="2" charset="2"/>
              <a:buChar char="Ø"/>
            </a:pPr>
            <a:r>
              <a:rPr lang="fy-NL" sz="2800" dirty="0" smtClean="0"/>
              <a:t>Yn</a:t>
            </a:r>
            <a:endParaRPr lang="fy-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1979712" y="44624"/>
            <a:ext cx="5328592" cy="523220"/>
          </a:xfrm>
          <a:prstGeom prst="rect">
            <a:avLst/>
          </a:prstGeom>
          <a:noFill/>
          <a:ln w="9525">
            <a:noFill/>
            <a:miter lim="800000"/>
            <a:headEnd/>
            <a:tailEnd/>
          </a:ln>
        </p:spPr>
        <p:txBody>
          <a:bodyPr wrap="square">
            <a:spAutoFit/>
          </a:bodyPr>
          <a:lstStyle/>
          <a:p>
            <a:r>
              <a:rPr lang="fy-NL" sz="2800" dirty="0" smtClean="0">
                <a:solidFill>
                  <a:schemeClr val="bg1"/>
                </a:solidFill>
              </a:rPr>
              <a:t>3. De kultuer fan de Romeinen</a:t>
            </a:r>
            <a:endParaRPr lang="fy-NL" sz="2800" dirty="0">
              <a:solidFill>
                <a:schemeClr val="bg1"/>
              </a:solidFill>
            </a:endParaRPr>
          </a:p>
        </p:txBody>
      </p:sp>
      <p:pic>
        <p:nvPicPr>
          <p:cNvPr id="9" name="Afbeelding 15" descr="verering isis.jpg"/>
          <p:cNvPicPr>
            <a:picLocks noChangeAspect="1"/>
          </p:cNvPicPr>
          <p:nvPr/>
        </p:nvPicPr>
        <p:blipFill>
          <a:blip r:embed="rId5" cstate="print"/>
          <a:srcRect/>
          <a:stretch>
            <a:fillRect/>
          </a:stretch>
        </p:blipFill>
        <p:spPr bwMode="auto">
          <a:xfrm>
            <a:off x="3563888" y="765174"/>
            <a:ext cx="5442000" cy="5908351"/>
          </a:xfrm>
          <a:prstGeom prst="rect">
            <a:avLst/>
          </a:prstGeom>
          <a:noFill/>
          <a:ln w="9525">
            <a:noFill/>
            <a:miter lim="800000"/>
            <a:headEnd/>
            <a:tailEnd/>
          </a:ln>
        </p:spPr>
      </p:pic>
      <p:pic>
        <p:nvPicPr>
          <p:cNvPr id="10" name="Picture 15" descr="http://upload.wikimedia.org/wikipedia/commons/0/0c/Jupiter_Tonans.jpg"/>
          <p:cNvPicPr>
            <a:picLocks noChangeAspect="1" noChangeArrowheads="1"/>
          </p:cNvPicPr>
          <p:nvPr/>
        </p:nvPicPr>
        <p:blipFill>
          <a:blip r:embed="rId6" cstate="print"/>
          <a:srcRect r="16129"/>
          <a:stretch>
            <a:fillRect/>
          </a:stretch>
        </p:blipFill>
        <p:spPr bwMode="auto">
          <a:xfrm>
            <a:off x="107950" y="765175"/>
            <a:ext cx="3743431" cy="5951538"/>
          </a:xfrm>
          <a:prstGeom prst="rect">
            <a:avLst/>
          </a:prstGeom>
          <a:noFill/>
          <a:ln w="9525">
            <a:noFill/>
            <a:miter lim="800000"/>
            <a:headEnd/>
            <a:tailEnd/>
          </a:ln>
        </p:spPr>
      </p:pic>
      <p:sp>
        <p:nvSpPr>
          <p:cNvPr id="11" name="Tekstvak 10"/>
          <p:cNvSpPr txBox="1"/>
          <p:nvPr/>
        </p:nvSpPr>
        <p:spPr>
          <a:xfrm>
            <a:off x="4283968" y="6381328"/>
            <a:ext cx="4536504" cy="400110"/>
          </a:xfrm>
          <a:prstGeom prst="rect">
            <a:avLst/>
          </a:prstGeom>
          <a:solidFill>
            <a:schemeClr val="accent6"/>
          </a:solidFill>
        </p:spPr>
        <p:txBody>
          <a:bodyPr wrap="square" rtlCol="0">
            <a:spAutoFit/>
          </a:bodyPr>
          <a:lstStyle/>
          <a:p>
            <a:pPr>
              <a:buClr>
                <a:srgbClr val="FF3300"/>
              </a:buClr>
            </a:pPr>
            <a:r>
              <a:rPr lang="fy-NL" sz="2000" dirty="0" smtClean="0">
                <a:solidFill>
                  <a:schemeClr val="bg1"/>
                </a:solidFill>
              </a:rPr>
              <a:t>Ferearing fan </a:t>
            </a:r>
            <a:r>
              <a:rPr lang="fy-NL" sz="2000" dirty="0" err="1" smtClean="0">
                <a:solidFill>
                  <a:schemeClr val="bg1"/>
                </a:solidFill>
              </a:rPr>
              <a:t>Isis</a:t>
            </a:r>
            <a:r>
              <a:rPr lang="fy-NL" sz="2000" dirty="0" smtClean="0">
                <a:solidFill>
                  <a:schemeClr val="bg1"/>
                </a:solidFill>
              </a:rPr>
              <a:t> (skildering út </a:t>
            </a:r>
            <a:r>
              <a:rPr lang="fy-NL" sz="2000" dirty="0" err="1" smtClean="0">
                <a:solidFill>
                  <a:schemeClr val="bg1"/>
                </a:solidFill>
              </a:rPr>
              <a:t>Pompeï</a:t>
            </a:r>
            <a:r>
              <a:rPr lang="fy-NL" sz="2000" dirty="0" smtClean="0">
                <a:solidFill>
                  <a:schemeClr val="bg1"/>
                </a:solidFill>
              </a:rPr>
              <a:t>)</a:t>
            </a:r>
            <a:endParaRPr lang="fy-NL" sz="2000" dirty="0">
              <a:solidFill>
                <a:schemeClr val="bg1"/>
              </a:solidFill>
            </a:endParaRPr>
          </a:p>
        </p:txBody>
      </p:sp>
      <p:sp>
        <p:nvSpPr>
          <p:cNvPr id="12" name="Tekstvak 11"/>
          <p:cNvSpPr txBox="1"/>
          <p:nvPr/>
        </p:nvSpPr>
        <p:spPr>
          <a:xfrm>
            <a:off x="869937" y="6381328"/>
            <a:ext cx="2015616" cy="400110"/>
          </a:xfrm>
          <a:prstGeom prst="rect">
            <a:avLst/>
          </a:prstGeom>
          <a:solidFill>
            <a:schemeClr val="accent6"/>
          </a:solidFill>
        </p:spPr>
        <p:txBody>
          <a:bodyPr wrap="none" rtlCol="0">
            <a:spAutoFit/>
          </a:bodyPr>
          <a:lstStyle/>
          <a:p>
            <a:r>
              <a:rPr lang="fy-NL" sz="2000" dirty="0" smtClean="0">
                <a:solidFill>
                  <a:schemeClr val="bg1"/>
                </a:solidFill>
              </a:rPr>
              <a:t>Jupiter (haadgod)</a:t>
            </a:r>
            <a:endParaRPr lang="fy-NL" sz="2000"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1979712" y="44624"/>
            <a:ext cx="5328592" cy="523220"/>
          </a:xfrm>
          <a:prstGeom prst="rect">
            <a:avLst/>
          </a:prstGeom>
          <a:noFill/>
          <a:ln w="9525">
            <a:noFill/>
            <a:miter lim="800000"/>
            <a:headEnd/>
            <a:tailEnd/>
          </a:ln>
        </p:spPr>
        <p:txBody>
          <a:bodyPr wrap="square">
            <a:spAutoFit/>
          </a:bodyPr>
          <a:lstStyle/>
          <a:p>
            <a:r>
              <a:rPr lang="fy-NL" sz="2800" dirty="0" smtClean="0">
                <a:solidFill>
                  <a:schemeClr val="bg1"/>
                </a:solidFill>
              </a:rPr>
              <a:t>3. De kultuer fan de Romeinen</a:t>
            </a:r>
            <a:endParaRPr lang="fy-NL" sz="2800" dirty="0">
              <a:solidFill>
                <a:schemeClr val="bg1"/>
              </a:solidFill>
            </a:endParaRPr>
          </a:p>
        </p:txBody>
      </p:sp>
      <p:pic>
        <p:nvPicPr>
          <p:cNvPr id="9" name="Afbeelding 12" descr="vesuvius.jpg"/>
          <p:cNvPicPr>
            <a:picLocks noChangeAspect="1"/>
          </p:cNvPicPr>
          <p:nvPr/>
        </p:nvPicPr>
        <p:blipFill>
          <a:blip r:embed="rId5" cstate="print"/>
          <a:srcRect/>
          <a:stretch>
            <a:fillRect/>
          </a:stretch>
        </p:blipFill>
        <p:spPr bwMode="auto">
          <a:xfrm>
            <a:off x="107950" y="836613"/>
            <a:ext cx="6000750" cy="5761037"/>
          </a:xfrm>
          <a:prstGeom prst="rect">
            <a:avLst/>
          </a:prstGeom>
          <a:noFill/>
          <a:ln w="9525">
            <a:noFill/>
            <a:miter lim="800000"/>
            <a:headEnd/>
            <a:tailEnd/>
          </a:ln>
        </p:spPr>
      </p:pic>
      <p:sp>
        <p:nvSpPr>
          <p:cNvPr id="10" name="Tekstvak 9"/>
          <p:cNvSpPr txBox="1"/>
          <p:nvPr/>
        </p:nvSpPr>
        <p:spPr>
          <a:xfrm>
            <a:off x="6156176" y="836712"/>
            <a:ext cx="2843808" cy="5693866"/>
          </a:xfrm>
          <a:prstGeom prst="rect">
            <a:avLst/>
          </a:prstGeom>
          <a:noFill/>
        </p:spPr>
        <p:txBody>
          <a:bodyPr wrap="square" rtlCol="0">
            <a:spAutoFit/>
          </a:bodyPr>
          <a:lstStyle/>
          <a:p>
            <a:pPr>
              <a:buClr>
                <a:srgbClr val="FF0000"/>
              </a:buClr>
              <a:buFont typeface="Wingdings" pitchFamily="2" charset="2"/>
              <a:buChar char="Ø"/>
            </a:pPr>
            <a:r>
              <a:rPr lang="fy-NL" sz="2800" dirty="0" smtClean="0"/>
              <a:t> Yn it jier 79 wie de útbarsting fan fulkaan de </a:t>
            </a:r>
            <a:r>
              <a:rPr lang="fy-NL" sz="2800" dirty="0" err="1" smtClean="0"/>
              <a:t>Fesuvius</a:t>
            </a:r>
            <a:r>
              <a:rPr lang="fy-NL" sz="2800" dirty="0" smtClean="0"/>
              <a:t>. </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 Pompeï en Herculaneum waarden ûnder in laach jiske bedobbe. </a:t>
            </a:r>
            <a:r>
              <a:rPr lang="fy-NL" sz="2800" dirty="0"/>
              <a:t>Dêrom witte wy no in soad oer hoe’t de Romeinen </a:t>
            </a:r>
            <a:r>
              <a:rPr lang="fy-NL" sz="2800" dirty="0" smtClean="0"/>
              <a:t>libben</a:t>
            </a:r>
            <a:r>
              <a:rPr lang="fy-NL" sz="2800" dirty="0"/>
              <a:t>.</a:t>
            </a:r>
            <a:endParaRPr lang="fy-NL" sz="2800"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7452320" y="6237312"/>
            <a:ext cx="1368152" cy="523220"/>
          </a:xfrm>
          <a:prstGeom prst="rect">
            <a:avLst/>
          </a:prstGeom>
          <a:noFill/>
          <a:ln w="9525">
            <a:noFill/>
            <a:miter lim="800000"/>
            <a:headEnd/>
            <a:tailEnd/>
          </a:ln>
        </p:spPr>
        <p:txBody>
          <a:bodyPr wrap="square">
            <a:spAutoFit/>
          </a:bodyPr>
          <a:lstStyle/>
          <a:p>
            <a:pPr marL="514350" indent="-514350">
              <a:buClr>
                <a:srgbClr val="FF0000"/>
              </a:buClr>
              <a:buFont typeface="Wingdings" pitchFamily="2" charset="2"/>
              <a:buChar char="Ø"/>
            </a:pPr>
            <a:r>
              <a:rPr lang="fy-NL" sz="2800" dirty="0" smtClean="0"/>
              <a:t>Yn</a:t>
            </a:r>
            <a:endParaRPr lang="fy-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1979712" y="44624"/>
            <a:ext cx="5328592" cy="523220"/>
          </a:xfrm>
          <a:prstGeom prst="rect">
            <a:avLst/>
          </a:prstGeom>
          <a:noFill/>
          <a:ln w="9525">
            <a:noFill/>
            <a:miter lim="800000"/>
            <a:headEnd/>
            <a:tailEnd/>
          </a:ln>
        </p:spPr>
        <p:txBody>
          <a:bodyPr wrap="square">
            <a:spAutoFit/>
          </a:bodyPr>
          <a:lstStyle/>
          <a:p>
            <a:r>
              <a:rPr lang="fy-NL" sz="2800" dirty="0" smtClean="0">
                <a:solidFill>
                  <a:schemeClr val="bg1"/>
                </a:solidFill>
              </a:rPr>
              <a:t>3. De kultuer fan de Romeinen</a:t>
            </a:r>
            <a:endParaRPr lang="fy-NL" sz="2800" dirty="0">
              <a:solidFill>
                <a:schemeClr val="bg1"/>
              </a:solidFill>
            </a:endParaRPr>
          </a:p>
        </p:txBody>
      </p:sp>
      <p:pic>
        <p:nvPicPr>
          <p:cNvPr id="9" name="Picture 13" descr="http://upload.wikimedia.org/wikipedia/commons/1/15/Vesuvius_from_Pompeii.jpg"/>
          <p:cNvPicPr>
            <a:picLocks noChangeAspect="1" noChangeArrowheads="1"/>
          </p:cNvPicPr>
          <p:nvPr/>
        </p:nvPicPr>
        <p:blipFill>
          <a:blip r:embed="rId5" cstate="print"/>
          <a:srcRect/>
          <a:stretch>
            <a:fillRect/>
          </a:stretch>
        </p:blipFill>
        <p:spPr bwMode="auto">
          <a:xfrm>
            <a:off x="319088" y="765175"/>
            <a:ext cx="8683625" cy="5903913"/>
          </a:xfrm>
          <a:prstGeom prst="rect">
            <a:avLst/>
          </a:prstGeom>
          <a:noFill/>
          <a:ln w="9525">
            <a:noFill/>
            <a:miter lim="800000"/>
            <a:headEnd/>
            <a:tailEnd/>
          </a:ln>
        </p:spPr>
      </p:pic>
      <p:pic>
        <p:nvPicPr>
          <p:cNvPr id="10" name="Picture 2" descr="Bestand:Mt Vesuvius 79 AD eruption 3 nl.svg">
            <a:hlinkClick r:id="rId6"/>
          </p:cNvPr>
          <p:cNvPicPr>
            <a:picLocks noChangeAspect="1" noChangeArrowheads="1"/>
          </p:cNvPicPr>
          <p:nvPr/>
        </p:nvPicPr>
        <p:blipFill>
          <a:blip r:embed="rId7" cstate="print"/>
          <a:srcRect/>
          <a:stretch>
            <a:fillRect/>
          </a:stretch>
        </p:blipFill>
        <p:spPr bwMode="auto">
          <a:xfrm>
            <a:off x="4500563" y="3933825"/>
            <a:ext cx="4535487" cy="2754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5148064" y="764704"/>
            <a:ext cx="3995936" cy="6124754"/>
          </a:xfrm>
          <a:prstGeom prst="rect">
            <a:avLst/>
          </a:prstGeom>
          <a:noFill/>
          <a:ln w="9525">
            <a:noFill/>
            <a:miter lim="800000"/>
            <a:headEnd/>
            <a:tailEnd/>
          </a:ln>
        </p:spPr>
        <p:txBody>
          <a:bodyPr wrap="square">
            <a:spAutoFit/>
          </a:bodyPr>
          <a:lstStyle/>
          <a:p>
            <a:pPr marL="514350" indent="-514350">
              <a:buClr>
                <a:srgbClr val="FF0000"/>
              </a:buClr>
              <a:buFont typeface="+mj-lt"/>
              <a:buAutoNum type="arabicPeriod"/>
            </a:pPr>
            <a:r>
              <a:rPr lang="fy-NL" sz="2800" dirty="0" smtClean="0"/>
              <a:t>De Romeinen feroverje in wrâldryk</a:t>
            </a:r>
          </a:p>
          <a:p>
            <a:pPr marL="514350" indent="-514350">
              <a:buClr>
                <a:srgbClr val="FF0000"/>
              </a:buClr>
              <a:buFont typeface="+mj-lt"/>
              <a:buAutoNum type="arabicPeriod"/>
            </a:pPr>
            <a:r>
              <a:rPr lang="fy-NL" sz="2800" dirty="0" smtClean="0"/>
              <a:t>Libje as in Romein</a:t>
            </a:r>
          </a:p>
          <a:p>
            <a:pPr marL="514350" indent="-514350">
              <a:buClr>
                <a:srgbClr val="FF0000"/>
              </a:buClr>
              <a:buFont typeface="+mj-lt"/>
              <a:buAutoNum type="arabicPeriod"/>
            </a:pPr>
            <a:r>
              <a:rPr lang="fy-NL" sz="2800" dirty="0" smtClean="0"/>
              <a:t>De kultuer fan de Romeinen</a:t>
            </a:r>
          </a:p>
          <a:p>
            <a:pPr marL="514350" indent="-514350">
              <a:buClr>
                <a:srgbClr val="FF0000"/>
              </a:buClr>
              <a:buFont typeface="+mj-lt"/>
              <a:buAutoNum type="arabicPeriod"/>
            </a:pPr>
            <a:r>
              <a:rPr lang="fy-NL" sz="2800" dirty="0" smtClean="0"/>
              <a:t>It Kristendom</a:t>
            </a:r>
          </a:p>
          <a:p>
            <a:pPr marL="514350" indent="-514350">
              <a:buClr>
                <a:srgbClr val="FF0000"/>
              </a:buClr>
              <a:buFont typeface="+mj-lt"/>
              <a:buAutoNum type="arabicPeriod"/>
            </a:pPr>
            <a:r>
              <a:rPr lang="fy-NL" sz="2800" dirty="0" smtClean="0"/>
              <a:t>De Romeinen en de Germanen</a:t>
            </a:r>
          </a:p>
          <a:p>
            <a:pPr marL="514350" indent="-514350">
              <a:buClr>
                <a:srgbClr val="FF0000"/>
              </a:buClr>
              <a:buFont typeface="+mj-lt"/>
              <a:buAutoNum type="arabicPeriod"/>
            </a:pPr>
            <a:r>
              <a:rPr lang="fy-NL" sz="2800" dirty="0" smtClean="0"/>
              <a:t>De stien fan Hludana</a:t>
            </a:r>
          </a:p>
          <a:p>
            <a:pPr marL="514350" indent="-514350">
              <a:buClr>
                <a:srgbClr val="FF0000"/>
              </a:buClr>
              <a:buFont typeface="+mj-lt"/>
              <a:buAutoNum type="arabicPeriod"/>
            </a:pPr>
            <a:r>
              <a:rPr lang="fy-NL" sz="2800" dirty="0" smtClean="0"/>
              <a:t>De terpbewenners</a:t>
            </a:r>
          </a:p>
          <a:p>
            <a:pPr marL="514350" indent="-514350">
              <a:buClr>
                <a:srgbClr val="FF0000"/>
              </a:buClr>
              <a:buFont typeface="+mj-lt"/>
              <a:buAutoNum type="arabicPeriod"/>
            </a:pPr>
            <a:r>
              <a:rPr lang="fy-NL" sz="2800" dirty="0" smtClean="0"/>
              <a:t>Hoe seach </a:t>
            </a:r>
            <a:r>
              <a:rPr lang="fy-NL" sz="2800" dirty="0" err="1" smtClean="0"/>
              <a:t>Castra</a:t>
            </a:r>
            <a:r>
              <a:rPr lang="fy-NL" sz="2800" dirty="0" smtClean="0"/>
              <a:t> Noviomagus derút?</a:t>
            </a:r>
          </a:p>
          <a:p>
            <a:pPr marL="514350" indent="-514350">
              <a:buClr>
                <a:srgbClr val="FF0000"/>
              </a:buClr>
              <a:buFont typeface="+mj-lt"/>
              <a:buAutoNum type="arabicPeriod"/>
            </a:pPr>
            <a:r>
              <a:rPr lang="fy-NL" sz="2800" dirty="0" smtClean="0"/>
              <a:t>Histoclips Romeinen</a:t>
            </a:r>
          </a:p>
          <a:p>
            <a:pPr marL="514350" indent="-514350">
              <a:buClr>
                <a:srgbClr val="FF0000"/>
              </a:buClr>
              <a:buFont typeface="+mj-lt"/>
              <a:buAutoNum type="arabicPeriod"/>
            </a:pPr>
            <a:endParaRPr lang="fy-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pic>
        <p:nvPicPr>
          <p:cNvPr id="9" name="Afbeelding 15" descr="roman_empire.jpg"/>
          <p:cNvPicPr>
            <a:picLocks noChangeAspect="1"/>
          </p:cNvPicPr>
          <p:nvPr/>
        </p:nvPicPr>
        <p:blipFill>
          <a:blip r:embed="rId5" cstate="print"/>
          <a:srcRect t="16595" b="8298"/>
          <a:stretch>
            <a:fillRect/>
          </a:stretch>
        </p:blipFill>
        <p:spPr bwMode="auto">
          <a:xfrm>
            <a:off x="50800" y="765175"/>
            <a:ext cx="5026025" cy="3222625"/>
          </a:xfrm>
          <a:prstGeom prst="rect">
            <a:avLst/>
          </a:prstGeom>
          <a:noFill/>
          <a:ln w="9525">
            <a:noFill/>
            <a:miter lim="800000"/>
            <a:headEnd/>
            <a:tailEnd/>
          </a:ln>
        </p:spPr>
      </p:pic>
      <p:pic>
        <p:nvPicPr>
          <p:cNvPr id="10" name="Afbeelding 16" descr="2004%20-%20schoolplaat%20romeinen.jpg"/>
          <p:cNvPicPr>
            <a:picLocks noChangeAspect="1"/>
          </p:cNvPicPr>
          <p:nvPr/>
        </p:nvPicPr>
        <p:blipFill>
          <a:blip r:embed="rId6" cstate="print"/>
          <a:srcRect t="25838"/>
          <a:stretch>
            <a:fillRect/>
          </a:stretch>
        </p:blipFill>
        <p:spPr bwMode="auto">
          <a:xfrm>
            <a:off x="34925" y="4076700"/>
            <a:ext cx="5056188" cy="2649538"/>
          </a:xfrm>
          <a:prstGeom prst="rect">
            <a:avLst/>
          </a:prstGeom>
          <a:noFill/>
          <a:ln w="9525">
            <a:noFill/>
            <a:miter lim="800000"/>
            <a:headEnd/>
            <a:tailEnd/>
          </a:ln>
        </p:spPr>
      </p:pic>
      <p:sp>
        <p:nvSpPr>
          <p:cNvPr id="11" name="Text Box 6"/>
          <p:cNvSpPr txBox="1">
            <a:spLocks noChangeArrowheads="1"/>
          </p:cNvSpPr>
          <p:nvPr/>
        </p:nvSpPr>
        <p:spPr bwMode="auto">
          <a:xfrm>
            <a:off x="1259632" y="44624"/>
            <a:ext cx="6048672" cy="523220"/>
          </a:xfrm>
          <a:prstGeom prst="rect">
            <a:avLst/>
          </a:prstGeom>
          <a:noFill/>
          <a:ln w="9525">
            <a:noFill/>
            <a:miter lim="800000"/>
            <a:headEnd/>
            <a:tailEnd/>
          </a:ln>
        </p:spPr>
        <p:txBody>
          <a:bodyPr wrap="square">
            <a:spAutoFit/>
          </a:bodyPr>
          <a:lstStyle/>
          <a:p>
            <a:r>
              <a:rPr lang="fy-NL" sz="2800" dirty="0" smtClean="0">
                <a:solidFill>
                  <a:schemeClr val="bg1"/>
                </a:solidFill>
              </a:rPr>
              <a:t>1. De Romeinen feroverje in wrâldryk</a:t>
            </a:r>
            <a:endParaRPr lang="fy-NL" sz="2800"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7452320" y="6237312"/>
            <a:ext cx="1368152" cy="523220"/>
          </a:xfrm>
          <a:prstGeom prst="rect">
            <a:avLst/>
          </a:prstGeom>
          <a:noFill/>
          <a:ln w="9525">
            <a:noFill/>
            <a:miter lim="800000"/>
            <a:headEnd/>
            <a:tailEnd/>
          </a:ln>
        </p:spPr>
        <p:txBody>
          <a:bodyPr wrap="square">
            <a:spAutoFit/>
          </a:bodyPr>
          <a:lstStyle/>
          <a:p>
            <a:pPr marL="514350" indent="-514350">
              <a:buClr>
                <a:srgbClr val="FF0000"/>
              </a:buClr>
              <a:buFont typeface="Wingdings" pitchFamily="2" charset="2"/>
              <a:buChar char="Ø"/>
            </a:pPr>
            <a:r>
              <a:rPr lang="fy-NL" sz="2800" dirty="0" smtClean="0"/>
              <a:t>Yn</a:t>
            </a:r>
            <a:endParaRPr lang="fy-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1979712" y="44624"/>
            <a:ext cx="5328592" cy="523220"/>
          </a:xfrm>
          <a:prstGeom prst="rect">
            <a:avLst/>
          </a:prstGeom>
          <a:noFill/>
          <a:ln w="9525">
            <a:noFill/>
            <a:miter lim="800000"/>
            <a:headEnd/>
            <a:tailEnd/>
          </a:ln>
        </p:spPr>
        <p:txBody>
          <a:bodyPr wrap="square">
            <a:spAutoFit/>
          </a:bodyPr>
          <a:lstStyle/>
          <a:p>
            <a:r>
              <a:rPr lang="fy-NL" sz="2800" dirty="0" smtClean="0">
                <a:solidFill>
                  <a:schemeClr val="bg1"/>
                </a:solidFill>
              </a:rPr>
              <a:t>3. De kultuer fan de Romeinen</a:t>
            </a:r>
            <a:endParaRPr lang="fy-NL" sz="2800" dirty="0">
              <a:solidFill>
                <a:schemeClr val="bg1"/>
              </a:solidFill>
            </a:endParaRPr>
          </a:p>
        </p:txBody>
      </p:sp>
      <p:pic>
        <p:nvPicPr>
          <p:cNvPr id="9" name="Afbeelding 12" descr="herculaneum.jpg"/>
          <p:cNvPicPr>
            <a:picLocks noChangeAspect="1"/>
          </p:cNvPicPr>
          <p:nvPr/>
        </p:nvPicPr>
        <p:blipFill>
          <a:blip r:embed="rId5" cstate="print"/>
          <a:srcRect b="2838"/>
          <a:stretch>
            <a:fillRect/>
          </a:stretch>
        </p:blipFill>
        <p:spPr bwMode="auto">
          <a:xfrm>
            <a:off x="107950" y="765175"/>
            <a:ext cx="8951913" cy="5919788"/>
          </a:xfrm>
          <a:prstGeom prst="rect">
            <a:avLst/>
          </a:prstGeom>
          <a:noFill/>
          <a:ln w="9525">
            <a:noFill/>
            <a:miter lim="800000"/>
            <a:headEnd/>
            <a:tailEnd/>
          </a:ln>
        </p:spPr>
      </p:pic>
      <p:sp>
        <p:nvSpPr>
          <p:cNvPr id="10" name="Tekstvak 9"/>
          <p:cNvSpPr txBox="1"/>
          <p:nvPr/>
        </p:nvSpPr>
        <p:spPr>
          <a:xfrm>
            <a:off x="3275856" y="6381328"/>
            <a:ext cx="1866537" cy="461665"/>
          </a:xfrm>
          <a:prstGeom prst="rect">
            <a:avLst/>
          </a:prstGeom>
          <a:solidFill>
            <a:schemeClr val="accent6"/>
          </a:solidFill>
        </p:spPr>
        <p:txBody>
          <a:bodyPr wrap="none" rtlCol="0">
            <a:spAutoFit/>
          </a:bodyPr>
          <a:lstStyle/>
          <a:p>
            <a:r>
              <a:rPr lang="fy-NL" sz="2400" dirty="0" smtClean="0">
                <a:solidFill>
                  <a:schemeClr val="bg1"/>
                </a:solidFill>
              </a:rPr>
              <a:t>Herculaneum</a:t>
            </a:r>
            <a:endParaRPr lang="fy-NL" sz="2400"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83768" y="44624"/>
            <a:ext cx="2880320" cy="523220"/>
          </a:xfrm>
          <a:prstGeom prst="rect">
            <a:avLst/>
          </a:prstGeom>
          <a:noFill/>
          <a:ln w="9525">
            <a:noFill/>
            <a:miter lim="800000"/>
            <a:headEnd/>
            <a:tailEnd/>
          </a:ln>
        </p:spPr>
        <p:txBody>
          <a:bodyPr wrap="square">
            <a:spAutoFit/>
          </a:bodyPr>
          <a:lstStyle/>
          <a:p>
            <a:r>
              <a:rPr lang="fy-NL" sz="2800" dirty="0" smtClean="0">
                <a:solidFill>
                  <a:schemeClr val="bg1"/>
                </a:solidFill>
              </a:rPr>
              <a:t>4. It Kristendom</a:t>
            </a:r>
            <a:endParaRPr lang="fy-NL" sz="2800" dirty="0">
              <a:solidFill>
                <a:schemeClr val="bg1"/>
              </a:solidFill>
            </a:endParaRPr>
          </a:p>
        </p:txBody>
      </p:sp>
      <p:pic>
        <p:nvPicPr>
          <p:cNvPr id="9" name="Afbeelding 11" descr="IMG_1321.JPG"/>
          <p:cNvPicPr>
            <a:picLocks noChangeAspect="1"/>
          </p:cNvPicPr>
          <p:nvPr/>
        </p:nvPicPr>
        <p:blipFill>
          <a:blip r:embed="rId5" cstate="print"/>
          <a:srcRect t="7382" b="18455"/>
          <a:stretch>
            <a:fillRect/>
          </a:stretch>
        </p:blipFill>
        <p:spPr bwMode="auto">
          <a:xfrm>
            <a:off x="89248" y="765175"/>
            <a:ext cx="8947248" cy="4975777"/>
          </a:xfrm>
          <a:prstGeom prst="rect">
            <a:avLst/>
          </a:prstGeom>
          <a:noFill/>
          <a:ln w="9525">
            <a:noFill/>
            <a:miter lim="800000"/>
            <a:headEnd/>
            <a:tailEnd/>
          </a:ln>
        </p:spPr>
      </p:pic>
      <p:pic>
        <p:nvPicPr>
          <p:cNvPr id="10" name="Afbeelding 12" descr="resten tempel jeruzalem.jpg"/>
          <p:cNvPicPr>
            <a:picLocks noChangeAspect="1"/>
          </p:cNvPicPr>
          <p:nvPr/>
        </p:nvPicPr>
        <p:blipFill>
          <a:blip r:embed="rId6" cstate="print"/>
          <a:srcRect l="4178"/>
          <a:stretch>
            <a:fillRect/>
          </a:stretch>
        </p:blipFill>
        <p:spPr bwMode="auto">
          <a:xfrm>
            <a:off x="107950" y="765175"/>
            <a:ext cx="3302000" cy="2592388"/>
          </a:xfrm>
          <a:prstGeom prst="rect">
            <a:avLst/>
          </a:prstGeom>
          <a:noFill/>
          <a:ln w="9525">
            <a:noFill/>
            <a:miter lim="800000"/>
            <a:headEnd/>
            <a:tailEnd/>
          </a:ln>
        </p:spPr>
      </p:pic>
      <p:sp>
        <p:nvSpPr>
          <p:cNvPr id="11" name="Tekstvak 10"/>
          <p:cNvSpPr txBox="1"/>
          <p:nvPr/>
        </p:nvSpPr>
        <p:spPr>
          <a:xfrm>
            <a:off x="107504" y="5805264"/>
            <a:ext cx="8892480" cy="923330"/>
          </a:xfrm>
          <a:prstGeom prst="rect">
            <a:avLst/>
          </a:prstGeom>
          <a:noFill/>
        </p:spPr>
        <p:txBody>
          <a:bodyPr wrap="square" rtlCol="0">
            <a:spAutoFit/>
          </a:bodyPr>
          <a:lstStyle/>
          <a:p>
            <a:pPr>
              <a:buClr>
                <a:srgbClr val="FF0000"/>
              </a:buClr>
              <a:buFont typeface="Wingdings" pitchFamily="2" charset="2"/>
              <a:buChar char="Ø"/>
            </a:pPr>
            <a:r>
              <a:rPr lang="fy-NL" sz="2800" dirty="0" smtClean="0"/>
              <a:t> </a:t>
            </a:r>
            <a:r>
              <a:rPr lang="fy-NL" sz="2600" dirty="0" smtClean="0"/>
              <a:t>Yn it jier 66 kamen de Joaden yn opstân tsjin de Romeinen. </a:t>
            </a:r>
          </a:p>
          <a:p>
            <a:pPr>
              <a:buClr>
                <a:srgbClr val="FF0000"/>
              </a:buClr>
              <a:buFont typeface="Wingdings" pitchFamily="2" charset="2"/>
              <a:buChar char="Ø"/>
            </a:pPr>
            <a:r>
              <a:rPr lang="fy-NL" sz="2600" dirty="0" smtClean="0"/>
              <a:t> Op de triomfbôge fan </a:t>
            </a:r>
            <a:r>
              <a:rPr lang="fy-NL" sz="2600" dirty="0" err="1" smtClean="0"/>
              <a:t>Titus</a:t>
            </a:r>
            <a:r>
              <a:rPr lang="fy-NL" sz="2600" dirty="0" smtClean="0"/>
              <a:t> sjochst Joadske timpelfoarwerpen. </a:t>
            </a:r>
            <a:endParaRPr lang="nl-NL" sz="26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323528" y="6362164"/>
            <a:ext cx="8640960" cy="523220"/>
          </a:xfrm>
          <a:prstGeom prst="rect">
            <a:avLst/>
          </a:prstGeom>
          <a:noFill/>
          <a:ln w="9525">
            <a:noFill/>
            <a:miter lim="800000"/>
            <a:headEnd/>
            <a:tailEnd/>
          </a:ln>
        </p:spPr>
        <p:txBody>
          <a:bodyPr wrap="square">
            <a:spAutoFit/>
          </a:bodyPr>
          <a:lstStyle/>
          <a:p>
            <a:pPr marL="514350" indent="-514350">
              <a:buClr>
                <a:srgbClr val="FF0000"/>
              </a:buClr>
              <a:buFont typeface="Wingdings" pitchFamily="2" charset="2"/>
              <a:buChar char="Ø"/>
            </a:pPr>
            <a:r>
              <a:rPr lang="fy-NL" sz="2800" dirty="0" smtClean="0"/>
              <a:t>Hokker timpelfoarwerpen werkenst do?</a:t>
            </a:r>
            <a:endParaRPr lang="fy-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83768" y="44624"/>
            <a:ext cx="2880320" cy="523220"/>
          </a:xfrm>
          <a:prstGeom prst="rect">
            <a:avLst/>
          </a:prstGeom>
          <a:noFill/>
          <a:ln w="9525">
            <a:noFill/>
            <a:miter lim="800000"/>
            <a:headEnd/>
            <a:tailEnd/>
          </a:ln>
        </p:spPr>
        <p:txBody>
          <a:bodyPr wrap="square">
            <a:spAutoFit/>
          </a:bodyPr>
          <a:lstStyle/>
          <a:p>
            <a:r>
              <a:rPr lang="fy-NL" sz="2800" dirty="0" smtClean="0">
                <a:solidFill>
                  <a:schemeClr val="bg1"/>
                </a:solidFill>
              </a:rPr>
              <a:t>4. It Kristendom</a:t>
            </a:r>
            <a:endParaRPr lang="fy-NL" sz="2800" dirty="0">
              <a:solidFill>
                <a:schemeClr val="bg1"/>
              </a:solidFill>
            </a:endParaRPr>
          </a:p>
        </p:txBody>
      </p:sp>
      <p:pic>
        <p:nvPicPr>
          <p:cNvPr id="9" name="Afbeelding 11" descr="Triomfboog_van_Titus.jpg"/>
          <p:cNvPicPr>
            <a:picLocks noChangeAspect="1"/>
          </p:cNvPicPr>
          <p:nvPr/>
        </p:nvPicPr>
        <p:blipFill>
          <a:blip r:embed="rId5" cstate="print"/>
          <a:srcRect/>
          <a:stretch>
            <a:fillRect/>
          </a:stretch>
        </p:blipFill>
        <p:spPr bwMode="auto">
          <a:xfrm>
            <a:off x="289436" y="739775"/>
            <a:ext cx="8459028" cy="56415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83768" y="44624"/>
            <a:ext cx="2880320" cy="523220"/>
          </a:xfrm>
          <a:prstGeom prst="rect">
            <a:avLst/>
          </a:prstGeom>
          <a:noFill/>
          <a:ln w="9525">
            <a:noFill/>
            <a:miter lim="800000"/>
            <a:headEnd/>
            <a:tailEnd/>
          </a:ln>
        </p:spPr>
        <p:txBody>
          <a:bodyPr wrap="square">
            <a:spAutoFit/>
          </a:bodyPr>
          <a:lstStyle/>
          <a:p>
            <a:r>
              <a:rPr lang="fy-NL" sz="2800" dirty="0" smtClean="0">
                <a:solidFill>
                  <a:schemeClr val="bg1"/>
                </a:solidFill>
              </a:rPr>
              <a:t>4. It Kristendom</a:t>
            </a:r>
            <a:endParaRPr lang="fy-NL" sz="2800" dirty="0">
              <a:solidFill>
                <a:schemeClr val="bg1"/>
              </a:solidFill>
            </a:endParaRPr>
          </a:p>
        </p:txBody>
      </p:sp>
      <p:pic>
        <p:nvPicPr>
          <p:cNvPr id="9" name="Afbeelding 11" descr="felicitas en perpetua.jpg"/>
          <p:cNvPicPr>
            <a:picLocks noChangeAspect="1"/>
          </p:cNvPicPr>
          <p:nvPr/>
        </p:nvPicPr>
        <p:blipFill>
          <a:blip r:embed="rId5" cstate="print"/>
          <a:srcRect/>
          <a:stretch>
            <a:fillRect/>
          </a:stretch>
        </p:blipFill>
        <p:spPr bwMode="auto">
          <a:xfrm>
            <a:off x="107950" y="836613"/>
            <a:ext cx="3816350" cy="5826125"/>
          </a:xfrm>
          <a:prstGeom prst="rect">
            <a:avLst/>
          </a:prstGeom>
          <a:noFill/>
          <a:ln w="9525">
            <a:noFill/>
            <a:miter lim="800000"/>
            <a:headEnd/>
            <a:tailEnd/>
          </a:ln>
        </p:spPr>
      </p:pic>
      <p:sp>
        <p:nvSpPr>
          <p:cNvPr id="10" name="Tekstvak 9"/>
          <p:cNvSpPr txBox="1"/>
          <p:nvPr/>
        </p:nvSpPr>
        <p:spPr>
          <a:xfrm>
            <a:off x="4032448" y="764704"/>
            <a:ext cx="5148064" cy="6124754"/>
          </a:xfrm>
          <a:prstGeom prst="rect">
            <a:avLst/>
          </a:prstGeom>
          <a:noFill/>
        </p:spPr>
        <p:txBody>
          <a:bodyPr wrap="square" rtlCol="0">
            <a:spAutoFit/>
          </a:bodyPr>
          <a:lstStyle/>
          <a:p>
            <a:pPr>
              <a:buClr>
                <a:srgbClr val="FF0000"/>
              </a:buClr>
              <a:buFont typeface="Wingdings" pitchFamily="2" charset="2"/>
              <a:buChar char="Ø"/>
            </a:pPr>
            <a:r>
              <a:rPr lang="fy-NL" sz="2800" dirty="0" smtClean="0"/>
              <a:t> Jezus waard berne ûnder it bestjoer fan keizer Augustus. </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 Nei it Pinksterfeest fersprate it leauwen ek nei Rome. </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 Keizer </a:t>
            </a:r>
            <a:r>
              <a:rPr lang="fy-NL" sz="2800" dirty="0" err="1" smtClean="0"/>
              <a:t>Nero</a:t>
            </a:r>
            <a:r>
              <a:rPr lang="fy-NL" sz="2800" dirty="0" smtClean="0"/>
              <a:t> ferfolge de kristenen. </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Keizer </a:t>
            </a:r>
            <a:r>
              <a:rPr lang="fy-NL" sz="2800" dirty="0" err="1" smtClean="0"/>
              <a:t>Konstantijn</a:t>
            </a:r>
            <a:r>
              <a:rPr lang="fy-NL" sz="2800" dirty="0" smtClean="0"/>
              <a:t> joech de kristenen godstsjinstfrijheid. </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 Doe waarden alle oare godstsjinsten ferbean. </a:t>
            </a:r>
            <a:endParaRPr lang="fy-NL" sz="28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83768" y="44624"/>
            <a:ext cx="2880320" cy="523220"/>
          </a:xfrm>
          <a:prstGeom prst="rect">
            <a:avLst/>
          </a:prstGeom>
          <a:noFill/>
          <a:ln w="9525">
            <a:noFill/>
            <a:miter lim="800000"/>
            <a:headEnd/>
            <a:tailEnd/>
          </a:ln>
        </p:spPr>
        <p:txBody>
          <a:bodyPr wrap="square">
            <a:spAutoFit/>
          </a:bodyPr>
          <a:lstStyle/>
          <a:p>
            <a:r>
              <a:rPr lang="fy-NL" sz="2800" dirty="0" smtClean="0">
                <a:solidFill>
                  <a:schemeClr val="bg1"/>
                </a:solidFill>
              </a:rPr>
              <a:t>4. It Kristendom</a:t>
            </a:r>
            <a:endParaRPr lang="fy-NL" sz="2800" dirty="0">
              <a:solidFill>
                <a:schemeClr val="bg1"/>
              </a:solidFill>
            </a:endParaRPr>
          </a:p>
        </p:txBody>
      </p:sp>
      <p:pic>
        <p:nvPicPr>
          <p:cNvPr id="9" name="Afbeelding 8" descr="paulus.jpg"/>
          <p:cNvPicPr>
            <a:picLocks noChangeAspect="1"/>
          </p:cNvPicPr>
          <p:nvPr/>
        </p:nvPicPr>
        <p:blipFill>
          <a:blip r:embed="rId5" cstate="print"/>
          <a:stretch>
            <a:fillRect/>
          </a:stretch>
        </p:blipFill>
        <p:spPr>
          <a:xfrm>
            <a:off x="107504" y="764703"/>
            <a:ext cx="4320480" cy="6052549"/>
          </a:xfrm>
          <a:prstGeom prst="rect">
            <a:avLst/>
          </a:prstGeom>
        </p:spPr>
      </p:pic>
      <p:sp>
        <p:nvSpPr>
          <p:cNvPr id="10" name="Tekstvak 9"/>
          <p:cNvSpPr txBox="1"/>
          <p:nvPr/>
        </p:nvSpPr>
        <p:spPr>
          <a:xfrm>
            <a:off x="4499992" y="764704"/>
            <a:ext cx="4464496" cy="6093976"/>
          </a:xfrm>
          <a:prstGeom prst="rect">
            <a:avLst/>
          </a:prstGeom>
          <a:noFill/>
        </p:spPr>
        <p:txBody>
          <a:bodyPr wrap="square" rtlCol="0">
            <a:spAutoFit/>
          </a:bodyPr>
          <a:lstStyle/>
          <a:p>
            <a:pPr>
              <a:buClr>
                <a:srgbClr val="FF0000"/>
              </a:buClr>
              <a:buFont typeface="Wingdings" pitchFamily="2" charset="2"/>
              <a:buChar char="Ø"/>
            </a:pPr>
            <a:r>
              <a:rPr lang="fy-NL" sz="2600" dirty="0" smtClean="0"/>
              <a:t> Dit is in byld fan Paulus foar de basilyk yn Rome, mei it swurd dat him deade hawwe soe, yn de iene hân en de bibel yn de oare hân.</a:t>
            </a:r>
          </a:p>
          <a:p>
            <a:pPr>
              <a:buClr>
                <a:srgbClr val="FF0000"/>
              </a:buClr>
            </a:pPr>
            <a:endParaRPr lang="fy-NL" sz="2600" dirty="0" smtClean="0"/>
          </a:p>
          <a:p>
            <a:pPr>
              <a:buClr>
                <a:srgbClr val="FF0000"/>
              </a:buClr>
              <a:buFont typeface="Wingdings" pitchFamily="2" charset="2"/>
              <a:buChar char="Ø"/>
            </a:pPr>
            <a:r>
              <a:rPr lang="fy-NL" sz="2600" dirty="0" smtClean="0"/>
              <a:t>Paulus wie in Joadske skriftgelearde dy’t it evangeelje nei Lyts-Azië, Grikelân en Rome brocht. Yn syn reizen stichte hy kristlike gemeenten dêr’t hy kontakt mei hold middels brieven. In tal fan dy brieven steane yn de bibel. </a:t>
            </a:r>
          </a:p>
          <a:p>
            <a:endParaRPr lang="fy-NL" sz="26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83768" y="44624"/>
            <a:ext cx="2880320" cy="523220"/>
          </a:xfrm>
          <a:prstGeom prst="rect">
            <a:avLst/>
          </a:prstGeom>
          <a:noFill/>
          <a:ln w="9525">
            <a:noFill/>
            <a:miter lim="800000"/>
            <a:headEnd/>
            <a:tailEnd/>
          </a:ln>
        </p:spPr>
        <p:txBody>
          <a:bodyPr wrap="square">
            <a:spAutoFit/>
          </a:bodyPr>
          <a:lstStyle/>
          <a:p>
            <a:r>
              <a:rPr lang="fy-NL" sz="2800" dirty="0" smtClean="0">
                <a:solidFill>
                  <a:schemeClr val="bg1"/>
                </a:solidFill>
              </a:rPr>
              <a:t>4. It Kristendom</a:t>
            </a:r>
            <a:endParaRPr lang="fy-NL" sz="2800" dirty="0">
              <a:solidFill>
                <a:schemeClr val="bg1"/>
              </a:solidFill>
            </a:endParaRPr>
          </a:p>
        </p:txBody>
      </p:sp>
      <p:pic>
        <p:nvPicPr>
          <p:cNvPr id="9" name="Afbeelding 12" descr="eerste kerken.jpg"/>
          <p:cNvPicPr>
            <a:picLocks noChangeAspect="1"/>
          </p:cNvPicPr>
          <p:nvPr/>
        </p:nvPicPr>
        <p:blipFill>
          <a:blip r:embed="rId5" cstate="print"/>
          <a:srcRect/>
          <a:stretch>
            <a:fillRect/>
          </a:stretch>
        </p:blipFill>
        <p:spPr bwMode="auto">
          <a:xfrm>
            <a:off x="4275138" y="836613"/>
            <a:ext cx="4789487" cy="3240087"/>
          </a:xfrm>
          <a:prstGeom prst="rect">
            <a:avLst/>
          </a:prstGeom>
          <a:noFill/>
          <a:ln w="9525">
            <a:noFill/>
            <a:miter lim="800000"/>
            <a:headEnd/>
            <a:tailEnd/>
          </a:ln>
        </p:spPr>
      </p:pic>
      <p:pic>
        <p:nvPicPr>
          <p:cNvPr id="10" name="Afbeelding 13" descr="bijbel 1090.jpg"/>
          <p:cNvPicPr>
            <a:picLocks noChangeAspect="1"/>
          </p:cNvPicPr>
          <p:nvPr/>
        </p:nvPicPr>
        <p:blipFill>
          <a:blip r:embed="rId6" cstate="print"/>
          <a:srcRect/>
          <a:stretch>
            <a:fillRect/>
          </a:stretch>
        </p:blipFill>
        <p:spPr bwMode="auto">
          <a:xfrm>
            <a:off x="107950" y="836613"/>
            <a:ext cx="4090988" cy="5700712"/>
          </a:xfrm>
          <a:prstGeom prst="rect">
            <a:avLst/>
          </a:prstGeom>
          <a:noFill/>
          <a:ln w="9525">
            <a:noFill/>
            <a:miter lim="800000"/>
            <a:headEnd/>
            <a:tailEnd/>
          </a:ln>
        </p:spPr>
      </p:pic>
      <p:sp>
        <p:nvSpPr>
          <p:cNvPr id="11" name="Tekstvak 10"/>
          <p:cNvSpPr txBox="1"/>
          <p:nvPr/>
        </p:nvSpPr>
        <p:spPr>
          <a:xfrm>
            <a:off x="1346410" y="6381328"/>
            <a:ext cx="1832553" cy="461665"/>
          </a:xfrm>
          <a:prstGeom prst="rect">
            <a:avLst/>
          </a:prstGeom>
          <a:solidFill>
            <a:schemeClr val="accent6"/>
          </a:solidFill>
        </p:spPr>
        <p:txBody>
          <a:bodyPr wrap="none" rtlCol="0">
            <a:spAutoFit/>
          </a:bodyPr>
          <a:lstStyle/>
          <a:p>
            <a:r>
              <a:rPr lang="fy-NL" sz="2400" dirty="0" smtClean="0">
                <a:solidFill>
                  <a:schemeClr val="bg1"/>
                </a:solidFill>
              </a:rPr>
              <a:t>Bibel út 1080</a:t>
            </a:r>
            <a:endParaRPr lang="fy-NL" sz="2400" dirty="0">
              <a:solidFill>
                <a:schemeClr val="bg1"/>
              </a:solidFill>
            </a:endParaRPr>
          </a:p>
        </p:txBody>
      </p:sp>
      <p:sp>
        <p:nvSpPr>
          <p:cNvPr id="12" name="Tekstvak 11"/>
          <p:cNvSpPr txBox="1"/>
          <p:nvPr/>
        </p:nvSpPr>
        <p:spPr>
          <a:xfrm>
            <a:off x="5148064" y="3676962"/>
            <a:ext cx="3024335" cy="400110"/>
          </a:xfrm>
          <a:prstGeom prst="rect">
            <a:avLst/>
          </a:prstGeom>
          <a:solidFill>
            <a:schemeClr val="accent6"/>
          </a:solidFill>
        </p:spPr>
        <p:txBody>
          <a:bodyPr wrap="square" rtlCol="0">
            <a:spAutoFit/>
          </a:bodyPr>
          <a:lstStyle/>
          <a:p>
            <a:r>
              <a:rPr lang="fy-NL" sz="2000" dirty="0" smtClean="0">
                <a:solidFill>
                  <a:schemeClr val="bg1"/>
                </a:solidFill>
              </a:rPr>
              <a:t>Tsjerke út ± 220 nei Kristus</a:t>
            </a:r>
            <a:endParaRPr lang="fy-NL" sz="2000" dirty="0">
              <a:solidFill>
                <a:schemeClr val="bg1"/>
              </a:solidFill>
            </a:endParaRPr>
          </a:p>
        </p:txBody>
      </p:sp>
      <p:sp>
        <p:nvSpPr>
          <p:cNvPr id="14" name="Tekstvak 13"/>
          <p:cNvSpPr txBox="1"/>
          <p:nvPr/>
        </p:nvSpPr>
        <p:spPr>
          <a:xfrm>
            <a:off x="4211960" y="4063712"/>
            <a:ext cx="4788024" cy="2677656"/>
          </a:xfrm>
          <a:prstGeom prst="rect">
            <a:avLst/>
          </a:prstGeom>
          <a:noFill/>
        </p:spPr>
        <p:txBody>
          <a:bodyPr wrap="square" rtlCol="0">
            <a:spAutoFit/>
          </a:bodyPr>
          <a:lstStyle/>
          <a:p>
            <a:pPr>
              <a:buClr>
                <a:srgbClr val="FF0000"/>
              </a:buClr>
              <a:buFont typeface="Wingdings" pitchFamily="2" charset="2"/>
              <a:buChar char="Ø"/>
            </a:pPr>
            <a:r>
              <a:rPr lang="fy-NL" sz="2800" dirty="0" smtClean="0"/>
              <a:t> It Kristendom waard ferspraat nei alle lannen fan it Romeinske ryk.  </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 Sa waard ek Nederlân, oant de rivieren ta, kristlik. </a:t>
            </a:r>
            <a:endParaRPr lang="fy-NL" sz="28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83768" y="44624"/>
            <a:ext cx="2880320" cy="523220"/>
          </a:xfrm>
          <a:prstGeom prst="rect">
            <a:avLst/>
          </a:prstGeom>
          <a:noFill/>
          <a:ln w="9525">
            <a:noFill/>
            <a:miter lim="800000"/>
            <a:headEnd/>
            <a:tailEnd/>
          </a:ln>
        </p:spPr>
        <p:txBody>
          <a:bodyPr wrap="square">
            <a:spAutoFit/>
          </a:bodyPr>
          <a:lstStyle/>
          <a:p>
            <a:r>
              <a:rPr lang="fy-NL" sz="2800" dirty="0" smtClean="0">
                <a:solidFill>
                  <a:schemeClr val="bg1"/>
                </a:solidFill>
              </a:rPr>
              <a:t>4. It Kristendom</a:t>
            </a:r>
            <a:endParaRPr lang="fy-NL" sz="2800" dirty="0">
              <a:solidFill>
                <a:schemeClr val="bg1"/>
              </a:solidFill>
            </a:endParaRPr>
          </a:p>
        </p:txBody>
      </p:sp>
      <p:pic>
        <p:nvPicPr>
          <p:cNvPr id="9" name="Afbeelding 11" descr="grafdeksel maastricht 5e eeuw.jpg"/>
          <p:cNvPicPr>
            <a:picLocks noChangeAspect="1"/>
          </p:cNvPicPr>
          <p:nvPr/>
        </p:nvPicPr>
        <p:blipFill>
          <a:blip r:embed="rId5" cstate="print"/>
          <a:srcRect/>
          <a:stretch>
            <a:fillRect/>
          </a:stretch>
        </p:blipFill>
        <p:spPr bwMode="auto">
          <a:xfrm>
            <a:off x="107950" y="765175"/>
            <a:ext cx="5400675" cy="5997575"/>
          </a:xfrm>
          <a:prstGeom prst="rect">
            <a:avLst/>
          </a:prstGeom>
          <a:noFill/>
          <a:ln w="9525">
            <a:noFill/>
            <a:miter lim="800000"/>
            <a:headEnd/>
            <a:tailEnd/>
          </a:ln>
        </p:spPr>
      </p:pic>
      <p:sp>
        <p:nvSpPr>
          <p:cNvPr id="10" name="Rechthoek 9"/>
          <p:cNvSpPr/>
          <p:nvPr/>
        </p:nvSpPr>
        <p:spPr>
          <a:xfrm>
            <a:off x="5652120" y="764704"/>
            <a:ext cx="3491880" cy="5970865"/>
          </a:xfrm>
          <a:prstGeom prst="rect">
            <a:avLst/>
          </a:prstGeom>
        </p:spPr>
        <p:txBody>
          <a:bodyPr wrap="square">
            <a:spAutoFit/>
          </a:bodyPr>
          <a:lstStyle/>
          <a:p>
            <a:pPr>
              <a:buClr>
                <a:srgbClr val="FF3300"/>
              </a:buClr>
              <a:buFont typeface="Wingdings" pitchFamily="2" charset="2"/>
              <a:buChar char="Ø"/>
            </a:pPr>
            <a:r>
              <a:rPr lang="nl-NL" sz="2800" dirty="0" smtClean="0"/>
              <a:t> </a:t>
            </a:r>
            <a:r>
              <a:rPr lang="fy-NL" sz="2800" dirty="0" smtClean="0"/>
              <a:t>Grêfdeksel Maastricht 5</a:t>
            </a:r>
            <a:r>
              <a:rPr lang="fy-NL" sz="2800" baseline="30000" dirty="0" smtClean="0"/>
              <a:t>e</a:t>
            </a:r>
            <a:r>
              <a:rPr lang="fy-NL" sz="2800" dirty="0" smtClean="0"/>
              <a:t> ieu nei Kristus. Hokker kristlike symboalen werkenst?  </a:t>
            </a:r>
          </a:p>
          <a:p>
            <a:pPr>
              <a:buClr>
                <a:srgbClr val="FF3300"/>
              </a:buClr>
            </a:pPr>
            <a:endParaRPr lang="fy-NL" sz="2800" dirty="0" smtClean="0"/>
          </a:p>
          <a:p>
            <a:pPr>
              <a:buClr>
                <a:srgbClr val="FF3300"/>
              </a:buClr>
              <a:buFont typeface="Wingdings" pitchFamily="2" charset="2"/>
              <a:buChar char="Ø"/>
            </a:pPr>
            <a:r>
              <a:rPr lang="fy-NL" sz="2800" dirty="0" smtClean="0"/>
              <a:t> Nei it jier 350 ferswakke it Romeinske Ryk. </a:t>
            </a:r>
          </a:p>
          <a:p>
            <a:pPr>
              <a:buClr>
                <a:srgbClr val="FF3300"/>
              </a:buClr>
              <a:buFont typeface="Wingdings" pitchFamily="2" charset="2"/>
              <a:buChar char="Ø"/>
            </a:pPr>
            <a:endParaRPr lang="fy-NL" sz="2800" dirty="0" smtClean="0"/>
          </a:p>
          <a:p>
            <a:pPr>
              <a:buClr>
                <a:srgbClr val="FF3300"/>
              </a:buClr>
              <a:buFont typeface="Wingdings" pitchFamily="2" charset="2"/>
              <a:buChar char="Ø"/>
            </a:pPr>
            <a:r>
              <a:rPr lang="fy-NL" sz="2800" dirty="0" smtClean="0"/>
              <a:t> Yn 476 waard Rome troch Germaanske stammen ferovere.  </a:t>
            </a:r>
          </a:p>
          <a:p>
            <a:pPr>
              <a:buClr>
                <a:srgbClr val="FF3300"/>
              </a:buClr>
              <a:buFont typeface="Wingdings" pitchFamily="2" charset="2"/>
              <a:buChar char="Ø"/>
            </a:pPr>
            <a:endParaRPr lang="fy-NL"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1547664" y="44624"/>
            <a:ext cx="5328592" cy="523220"/>
          </a:xfrm>
          <a:prstGeom prst="rect">
            <a:avLst/>
          </a:prstGeom>
          <a:noFill/>
          <a:ln w="9525">
            <a:noFill/>
            <a:miter lim="800000"/>
            <a:headEnd/>
            <a:tailEnd/>
          </a:ln>
        </p:spPr>
        <p:txBody>
          <a:bodyPr wrap="square">
            <a:spAutoFit/>
          </a:bodyPr>
          <a:lstStyle/>
          <a:p>
            <a:r>
              <a:rPr lang="fy-NL" sz="2800" dirty="0" smtClean="0">
                <a:solidFill>
                  <a:schemeClr val="bg1"/>
                </a:solidFill>
              </a:rPr>
              <a:t>5. De Romeinen en de Germanen</a:t>
            </a:r>
            <a:endParaRPr lang="fy-NL" sz="2800" dirty="0">
              <a:solidFill>
                <a:schemeClr val="bg1"/>
              </a:solidFill>
            </a:endParaRPr>
          </a:p>
        </p:txBody>
      </p:sp>
      <p:pic>
        <p:nvPicPr>
          <p:cNvPr id="9" name="Afbeelding 8" descr="útwreiding-Rom-ryk.jpg"/>
          <p:cNvPicPr>
            <a:picLocks noChangeAspect="1"/>
          </p:cNvPicPr>
          <p:nvPr/>
        </p:nvPicPr>
        <p:blipFill>
          <a:blip r:embed="rId5" cstate="print"/>
          <a:stretch>
            <a:fillRect/>
          </a:stretch>
        </p:blipFill>
        <p:spPr>
          <a:xfrm>
            <a:off x="119062" y="799678"/>
            <a:ext cx="8905875" cy="558165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4644008" y="3645024"/>
            <a:ext cx="4392488" cy="3108543"/>
          </a:xfrm>
          <a:prstGeom prst="rect">
            <a:avLst/>
          </a:prstGeom>
          <a:noFill/>
          <a:ln w="9525">
            <a:noFill/>
            <a:miter lim="800000"/>
            <a:headEnd/>
            <a:tailEnd/>
          </a:ln>
        </p:spPr>
        <p:txBody>
          <a:bodyPr wrap="square">
            <a:spAutoFit/>
          </a:bodyPr>
          <a:lstStyle/>
          <a:p>
            <a:pPr marL="514350" indent="-514350">
              <a:buClr>
                <a:srgbClr val="FF0000"/>
              </a:buClr>
              <a:buFont typeface="Wingdings" pitchFamily="2" charset="2"/>
              <a:buChar char="Ø"/>
            </a:pPr>
            <a:r>
              <a:rPr lang="fy-NL" sz="2800" dirty="0" smtClean="0"/>
              <a:t>Sa om ende by 50 foar Kristus kamen de Romeinen yn ús lân.</a:t>
            </a:r>
          </a:p>
          <a:p>
            <a:pPr marL="514350" indent="-514350">
              <a:buClr>
                <a:srgbClr val="FF0000"/>
              </a:buClr>
            </a:pPr>
            <a:endParaRPr lang="fy-NL" sz="2800" dirty="0" smtClean="0"/>
          </a:p>
          <a:p>
            <a:pPr marL="514350" indent="-514350">
              <a:buClr>
                <a:srgbClr val="FF0000"/>
              </a:buClr>
              <a:buFont typeface="Wingdings" pitchFamily="2" charset="2"/>
              <a:buChar char="Ø"/>
            </a:pPr>
            <a:r>
              <a:rPr lang="fy-NL" sz="2800" dirty="0" smtClean="0"/>
              <a:t> De grins fan it ryk, de limes, rûn dwers troch ús lân. </a:t>
            </a:r>
            <a:endParaRPr lang="fy-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1547664" y="44624"/>
            <a:ext cx="5328592" cy="523220"/>
          </a:xfrm>
          <a:prstGeom prst="rect">
            <a:avLst/>
          </a:prstGeom>
          <a:noFill/>
          <a:ln w="9525">
            <a:noFill/>
            <a:miter lim="800000"/>
            <a:headEnd/>
            <a:tailEnd/>
          </a:ln>
        </p:spPr>
        <p:txBody>
          <a:bodyPr wrap="square">
            <a:spAutoFit/>
          </a:bodyPr>
          <a:lstStyle/>
          <a:p>
            <a:r>
              <a:rPr lang="fy-NL" sz="2800" dirty="0" smtClean="0">
                <a:solidFill>
                  <a:schemeClr val="bg1"/>
                </a:solidFill>
              </a:rPr>
              <a:t>5. De Romeinen en de Germanen</a:t>
            </a:r>
            <a:endParaRPr lang="fy-NL" sz="2800" dirty="0">
              <a:solidFill>
                <a:schemeClr val="bg1"/>
              </a:solidFill>
            </a:endParaRPr>
          </a:p>
        </p:txBody>
      </p:sp>
      <p:pic>
        <p:nvPicPr>
          <p:cNvPr id="10" name="Afbeelding 9" descr="limmesdc.jpg"/>
          <p:cNvPicPr>
            <a:picLocks noChangeAspect="1"/>
          </p:cNvPicPr>
          <p:nvPr/>
        </p:nvPicPr>
        <p:blipFill>
          <a:blip r:embed="rId5" cstate="print"/>
          <a:stretch>
            <a:fillRect/>
          </a:stretch>
        </p:blipFill>
        <p:spPr>
          <a:xfrm>
            <a:off x="57150" y="764704"/>
            <a:ext cx="4514850" cy="5991225"/>
          </a:xfrm>
          <a:prstGeom prst="rect">
            <a:avLst/>
          </a:prstGeom>
        </p:spPr>
      </p:pic>
      <p:pic>
        <p:nvPicPr>
          <p:cNvPr id="11" name="Afbeelding 10" descr="útwreiding-Rom-ryk.jpg"/>
          <p:cNvPicPr>
            <a:picLocks noChangeAspect="1"/>
          </p:cNvPicPr>
          <p:nvPr/>
        </p:nvPicPr>
        <p:blipFill>
          <a:blip r:embed="rId6" cstate="print"/>
          <a:stretch>
            <a:fillRect/>
          </a:stretch>
        </p:blipFill>
        <p:spPr>
          <a:xfrm>
            <a:off x="4616106" y="764704"/>
            <a:ext cx="4480840" cy="280831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7452320" y="6237312"/>
            <a:ext cx="1368152" cy="523220"/>
          </a:xfrm>
          <a:prstGeom prst="rect">
            <a:avLst/>
          </a:prstGeom>
          <a:noFill/>
          <a:ln w="9525">
            <a:noFill/>
            <a:miter lim="800000"/>
            <a:headEnd/>
            <a:tailEnd/>
          </a:ln>
        </p:spPr>
        <p:txBody>
          <a:bodyPr wrap="square">
            <a:spAutoFit/>
          </a:bodyPr>
          <a:lstStyle/>
          <a:p>
            <a:pPr marL="514350" indent="-514350">
              <a:buClr>
                <a:srgbClr val="FF0000"/>
              </a:buClr>
              <a:buFont typeface="Wingdings" pitchFamily="2" charset="2"/>
              <a:buChar char="Ø"/>
            </a:pPr>
            <a:r>
              <a:rPr lang="fy-NL" sz="2800" dirty="0" smtClean="0"/>
              <a:t>Yn</a:t>
            </a:r>
            <a:endParaRPr lang="fy-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1547664" y="44624"/>
            <a:ext cx="5328592" cy="523220"/>
          </a:xfrm>
          <a:prstGeom prst="rect">
            <a:avLst/>
          </a:prstGeom>
          <a:noFill/>
          <a:ln w="9525">
            <a:noFill/>
            <a:miter lim="800000"/>
            <a:headEnd/>
            <a:tailEnd/>
          </a:ln>
        </p:spPr>
        <p:txBody>
          <a:bodyPr wrap="square">
            <a:spAutoFit/>
          </a:bodyPr>
          <a:lstStyle/>
          <a:p>
            <a:r>
              <a:rPr lang="fy-NL" sz="2800" dirty="0" smtClean="0">
                <a:solidFill>
                  <a:schemeClr val="bg1"/>
                </a:solidFill>
              </a:rPr>
              <a:t>5. De Romeinen en de Germanen</a:t>
            </a:r>
            <a:endParaRPr lang="fy-NL" sz="2800" dirty="0">
              <a:solidFill>
                <a:schemeClr val="bg1"/>
              </a:solidFill>
            </a:endParaRPr>
          </a:p>
        </p:txBody>
      </p:sp>
      <p:pic>
        <p:nvPicPr>
          <p:cNvPr id="9" name="Afbeelding 11" descr="romeinen1.jpg"/>
          <p:cNvPicPr>
            <a:picLocks noChangeAspect="1"/>
          </p:cNvPicPr>
          <p:nvPr/>
        </p:nvPicPr>
        <p:blipFill>
          <a:blip r:embed="rId5" cstate="print"/>
          <a:srcRect/>
          <a:stretch>
            <a:fillRect/>
          </a:stretch>
        </p:blipFill>
        <p:spPr bwMode="auto">
          <a:xfrm>
            <a:off x="107950" y="765175"/>
            <a:ext cx="8712200" cy="5949950"/>
          </a:xfrm>
          <a:prstGeom prst="rect">
            <a:avLst/>
          </a:prstGeom>
          <a:noFill/>
          <a:ln w="9525">
            <a:noFill/>
            <a:miter lim="800000"/>
            <a:headEnd/>
            <a:tailEnd/>
          </a:ln>
        </p:spPr>
      </p:pic>
      <p:sp>
        <p:nvSpPr>
          <p:cNvPr id="10" name="Tekstvak 9"/>
          <p:cNvSpPr txBox="1"/>
          <p:nvPr/>
        </p:nvSpPr>
        <p:spPr>
          <a:xfrm>
            <a:off x="107504" y="6453336"/>
            <a:ext cx="3740639" cy="400110"/>
          </a:xfrm>
          <a:prstGeom prst="rect">
            <a:avLst/>
          </a:prstGeom>
          <a:solidFill>
            <a:schemeClr val="accent6"/>
          </a:solidFill>
        </p:spPr>
        <p:txBody>
          <a:bodyPr wrap="none" rtlCol="0">
            <a:spAutoFit/>
          </a:bodyPr>
          <a:lstStyle/>
          <a:p>
            <a:r>
              <a:rPr lang="fy-NL" sz="2000" dirty="0" smtClean="0">
                <a:solidFill>
                  <a:schemeClr val="bg1"/>
                </a:solidFill>
              </a:rPr>
              <a:t>Romeinsk legerplak by </a:t>
            </a:r>
            <a:r>
              <a:rPr lang="fy-NL" sz="2000" dirty="0" err="1" smtClean="0">
                <a:solidFill>
                  <a:schemeClr val="bg1"/>
                </a:solidFill>
              </a:rPr>
              <a:t>Valkenburg</a:t>
            </a:r>
            <a:endParaRPr lang="fy-NL" sz="20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4139952" y="764704"/>
            <a:ext cx="5004048" cy="5693866"/>
          </a:xfrm>
          <a:prstGeom prst="rect">
            <a:avLst/>
          </a:prstGeom>
          <a:noFill/>
          <a:ln w="9525">
            <a:noFill/>
            <a:miter lim="800000"/>
            <a:headEnd/>
            <a:tailEnd/>
          </a:ln>
        </p:spPr>
        <p:txBody>
          <a:bodyPr wrap="square">
            <a:spAutoFit/>
          </a:bodyPr>
          <a:lstStyle/>
          <a:p>
            <a:pPr>
              <a:buClr>
                <a:srgbClr val="FF0000"/>
              </a:buClr>
              <a:buFont typeface="Wingdings" pitchFamily="2" charset="2"/>
              <a:buChar char="Ø"/>
            </a:pPr>
            <a:r>
              <a:rPr lang="fy-NL" sz="2800" dirty="0" smtClean="0"/>
              <a:t>Neffens in myte is Rome stichte troch </a:t>
            </a:r>
            <a:r>
              <a:rPr lang="fy-NL" sz="2800" dirty="0" err="1" smtClean="0"/>
              <a:t>Romulus</a:t>
            </a:r>
            <a:r>
              <a:rPr lang="fy-NL" sz="2800" dirty="0" smtClean="0"/>
              <a:t> en </a:t>
            </a:r>
            <a:r>
              <a:rPr lang="fy-NL" sz="2800" dirty="0" err="1" smtClean="0"/>
              <a:t>Remus</a:t>
            </a:r>
            <a:r>
              <a:rPr lang="fy-NL" sz="2800" dirty="0" smtClean="0"/>
              <a:t>.</a:t>
            </a:r>
          </a:p>
          <a:p>
            <a:pPr>
              <a:buClr>
                <a:srgbClr val="FF0000"/>
              </a:buClr>
              <a:buFont typeface="Wingdings" pitchFamily="2" charset="2"/>
              <a:buChar char="Ø"/>
            </a:pPr>
            <a:endParaRPr lang="nl-NL" sz="2800" dirty="0" smtClean="0"/>
          </a:p>
          <a:p>
            <a:pPr>
              <a:buClr>
                <a:srgbClr val="FF0000"/>
              </a:buClr>
              <a:buFont typeface="Wingdings" pitchFamily="2" charset="2"/>
              <a:buChar char="Ø"/>
            </a:pPr>
            <a:r>
              <a:rPr lang="fy-NL" sz="2800" dirty="0" smtClean="0"/>
              <a:t>De stêd is boud op 7 heuvels oan de </a:t>
            </a:r>
            <a:r>
              <a:rPr lang="fy-NL" sz="2800" dirty="0" err="1" smtClean="0"/>
              <a:t>Tiber</a:t>
            </a:r>
            <a:r>
              <a:rPr lang="fy-NL" sz="2800" dirty="0" smtClean="0"/>
              <a:t>. </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Fan út Rome feroveren de Romeinen Italië en dêrnei it gebiet rûnom de Middellânske See.     </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Rome wie earst in keninkryk en letter in republyk. </a:t>
            </a:r>
            <a:endParaRPr lang="nl-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pic>
        <p:nvPicPr>
          <p:cNvPr id="9" name="Afbeelding 19" descr="wolf.jpg"/>
          <p:cNvPicPr>
            <a:picLocks noChangeAspect="1"/>
          </p:cNvPicPr>
          <p:nvPr/>
        </p:nvPicPr>
        <p:blipFill>
          <a:blip r:embed="rId5" cstate="print"/>
          <a:srcRect/>
          <a:stretch>
            <a:fillRect/>
          </a:stretch>
        </p:blipFill>
        <p:spPr bwMode="auto">
          <a:xfrm>
            <a:off x="107950" y="765175"/>
            <a:ext cx="3960813" cy="2735263"/>
          </a:xfrm>
          <a:prstGeom prst="rect">
            <a:avLst/>
          </a:prstGeom>
          <a:noFill/>
          <a:ln w="9525">
            <a:noFill/>
            <a:miter lim="800000"/>
            <a:headEnd/>
            <a:tailEnd/>
          </a:ln>
        </p:spPr>
      </p:pic>
      <p:pic>
        <p:nvPicPr>
          <p:cNvPr id="10" name="Afbeelding 18" descr="kaartje romeinse rijk.jpg"/>
          <p:cNvPicPr>
            <a:picLocks noChangeAspect="1"/>
          </p:cNvPicPr>
          <p:nvPr/>
        </p:nvPicPr>
        <p:blipFill>
          <a:blip r:embed="rId6" cstate="print"/>
          <a:srcRect/>
          <a:stretch>
            <a:fillRect/>
          </a:stretch>
        </p:blipFill>
        <p:spPr bwMode="auto">
          <a:xfrm>
            <a:off x="107950" y="3644900"/>
            <a:ext cx="3887788" cy="3008313"/>
          </a:xfrm>
          <a:prstGeom prst="rect">
            <a:avLst/>
          </a:prstGeom>
          <a:noFill/>
          <a:ln w="9525">
            <a:noFill/>
            <a:miter lim="800000"/>
            <a:headEnd/>
            <a:tailEnd/>
          </a:ln>
        </p:spPr>
      </p:pic>
      <p:sp>
        <p:nvSpPr>
          <p:cNvPr id="11" name="Text Box 6"/>
          <p:cNvSpPr txBox="1">
            <a:spLocks noChangeArrowheads="1"/>
          </p:cNvSpPr>
          <p:nvPr/>
        </p:nvSpPr>
        <p:spPr bwMode="auto">
          <a:xfrm>
            <a:off x="1259632" y="44624"/>
            <a:ext cx="6120680" cy="523220"/>
          </a:xfrm>
          <a:prstGeom prst="rect">
            <a:avLst/>
          </a:prstGeom>
          <a:noFill/>
          <a:ln w="9525">
            <a:noFill/>
            <a:miter lim="800000"/>
            <a:headEnd/>
            <a:tailEnd/>
          </a:ln>
        </p:spPr>
        <p:txBody>
          <a:bodyPr wrap="square">
            <a:spAutoFit/>
          </a:bodyPr>
          <a:lstStyle/>
          <a:p>
            <a:r>
              <a:rPr lang="fy-NL" sz="2800" dirty="0" smtClean="0">
                <a:solidFill>
                  <a:schemeClr val="bg1"/>
                </a:solidFill>
              </a:rPr>
              <a:t>1. De Romeinen feroverje in wrâldryk</a:t>
            </a:r>
            <a:endParaRPr lang="fy-NL"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1547664" y="44624"/>
            <a:ext cx="5328592" cy="523220"/>
          </a:xfrm>
          <a:prstGeom prst="rect">
            <a:avLst/>
          </a:prstGeom>
          <a:noFill/>
          <a:ln w="9525">
            <a:noFill/>
            <a:miter lim="800000"/>
            <a:headEnd/>
            <a:tailEnd/>
          </a:ln>
        </p:spPr>
        <p:txBody>
          <a:bodyPr wrap="square">
            <a:spAutoFit/>
          </a:bodyPr>
          <a:lstStyle/>
          <a:p>
            <a:r>
              <a:rPr lang="fy-NL" sz="2800" dirty="0" smtClean="0">
                <a:solidFill>
                  <a:schemeClr val="bg1"/>
                </a:solidFill>
              </a:rPr>
              <a:t>5. De Romeinen en de Germanen</a:t>
            </a:r>
            <a:endParaRPr lang="fy-NL" sz="2800" dirty="0">
              <a:solidFill>
                <a:schemeClr val="bg1"/>
              </a:solidFill>
            </a:endParaRPr>
          </a:p>
        </p:txBody>
      </p:sp>
      <p:pic>
        <p:nvPicPr>
          <p:cNvPr id="9" name="Afbeelding 8" descr="castra.jpg"/>
          <p:cNvPicPr>
            <a:picLocks noChangeAspect="1"/>
          </p:cNvPicPr>
          <p:nvPr/>
        </p:nvPicPr>
        <p:blipFill>
          <a:blip r:embed="rId5" cstate="print"/>
          <a:stretch>
            <a:fillRect/>
          </a:stretch>
        </p:blipFill>
        <p:spPr>
          <a:xfrm>
            <a:off x="107503" y="764704"/>
            <a:ext cx="7976536" cy="3384376"/>
          </a:xfrm>
          <a:prstGeom prst="rect">
            <a:avLst/>
          </a:prstGeom>
        </p:spPr>
      </p:pic>
      <p:pic>
        <p:nvPicPr>
          <p:cNvPr id="10" name="Afbeelding 9" descr="merkeplein.jpg"/>
          <p:cNvPicPr>
            <a:picLocks noChangeAspect="1"/>
          </p:cNvPicPr>
          <p:nvPr/>
        </p:nvPicPr>
        <p:blipFill>
          <a:blip r:embed="rId6" cstate="print"/>
          <a:stretch>
            <a:fillRect/>
          </a:stretch>
        </p:blipFill>
        <p:spPr>
          <a:xfrm>
            <a:off x="107504" y="3717032"/>
            <a:ext cx="5474184" cy="2975390"/>
          </a:xfrm>
          <a:prstGeom prst="rect">
            <a:avLst/>
          </a:prstGeom>
        </p:spPr>
      </p:pic>
      <p:sp>
        <p:nvSpPr>
          <p:cNvPr id="12" name="Tekstvak 11"/>
          <p:cNvSpPr txBox="1"/>
          <p:nvPr/>
        </p:nvSpPr>
        <p:spPr>
          <a:xfrm>
            <a:off x="5652120" y="4077072"/>
            <a:ext cx="3312368" cy="2677656"/>
          </a:xfrm>
          <a:prstGeom prst="rect">
            <a:avLst/>
          </a:prstGeom>
          <a:noFill/>
        </p:spPr>
        <p:txBody>
          <a:bodyPr wrap="square" rtlCol="0">
            <a:spAutoFit/>
          </a:bodyPr>
          <a:lstStyle/>
          <a:p>
            <a:pPr>
              <a:buClr>
                <a:srgbClr val="FF0000"/>
              </a:buClr>
              <a:buFont typeface="Wingdings" pitchFamily="2" charset="2"/>
              <a:buChar char="Ø"/>
            </a:pPr>
            <a:r>
              <a:rPr lang="fy-NL" sz="2800" dirty="0" smtClean="0"/>
              <a:t> It kamp Noviomagus lei by Nijmegen oan de Waal. </a:t>
            </a:r>
          </a:p>
          <a:p>
            <a:pPr>
              <a:buClr>
                <a:srgbClr val="FF0000"/>
              </a:buClr>
              <a:buFont typeface="Wingdings" pitchFamily="2" charset="2"/>
              <a:buChar char="Ø"/>
            </a:pPr>
            <a:r>
              <a:rPr lang="fy-NL" sz="2800" dirty="0" smtClean="0"/>
              <a:t> Der wennen sawat 6000 soldaten.  </a:t>
            </a:r>
            <a:endParaRPr lang="fy-NL" sz="28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1547664" y="44624"/>
            <a:ext cx="5328592" cy="523220"/>
          </a:xfrm>
          <a:prstGeom prst="rect">
            <a:avLst/>
          </a:prstGeom>
          <a:noFill/>
          <a:ln w="9525">
            <a:noFill/>
            <a:miter lim="800000"/>
            <a:headEnd/>
            <a:tailEnd/>
          </a:ln>
        </p:spPr>
        <p:txBody>
          <a:bodyPr wrap="square">
            <a:spAutoFit/>
          </a:bodyPr>
          <a:lstStyle/>
          <a:p>
            <a:r>
              <a:rPr lang="fy-NL" sz="2800" dirty="0" smtClean="0">
                <a:solidFill>
                  <a:schemeClr val="bg1"/>
                </a:solidFill>
              </a:rPr>
              <a:t>5. De Romeinen en de Germanen</a:t>
            </a:r>
            <a:endParaRPr lang="fy-NL" sz="2800" dirty="0">
              <a:solidFill>
                <a:schemeClr val="bg1"/>
              </a:solidFill>
            </a:endParaRPr>
          </a:p>
        </p:txBody>
      </p:sp>
      <p:pic>
        <p:nvPicPr>
          <p:cNvPr id="9" name="Afbeelding 11" descr="gezichtshelm.jpg"/>
          <p:cNvPicPr>
            <a:picLocks noChangeAspect="1"/>
          </p:cNvPicPr>
          <p:nvPr/>
        </p:nvPicPr>
        <p:blipFill>
          <a:blip r:embed="rId5" cstate="print"/>
          <a:srcRect l="3764" r="3764"/>
          <a:stretch>
            <a:fillRect/>
          </a:stretch>
        </p:blipFill>
        <p:spPr bwMode="auto">
          <a:xfrm>
            <a:off x="4590843" y="765175"/>
            <a:ext cx="4517661" cy="5976194"/>
          </a:xfrm>
          <a:prstGeom prst="rect">
            <a:avLst/>
          </a:prstGeom>
          <a:noFill/>
          <a:ln w="9525">
            <a:noFill/>
            <a:miter lim="800000"/>
            <a:headEnd/>
            <a:tailEnd/>
          </a:ln>
        </p:spPr>
      </p:pic>
      <p:pic>
        <p:nvPicPr>
          <p:cNvPr id="10" name="Afbeelding 12" descr="valkhofromeinsemunten.JPG"/>
          <p:cNvPicPr>
            <a:picLocks noChangeAspect="1"/>
          </p:cNvPicPr>
          <p:nvPr/>
        </p:nvPicPr>
        <p:blipFill>
          <a:blip r:embed="rId6" cstate="print"/>
          <a:srcRect/>
          <a:stretch>
            <a:fillRect/>
          </a:stretch>
        </p:blipFill>
        <p:spPr bwMode="auto">
          <a:xfrm>
            <a:off x="35496" y="765175"/>
            <a:ext cx="4464050" cy="5951538"/>
          </a:xfrm>
          <a:prstGeom prst="rect">
            <a:avLst/>
          </a:prstGeom>
          <a:noFill/>
          <a:ln w="9525">
            <a:noFill/>
            <a:miter lim="800000"/>
            <a:headEnd/>
            <a:tailEnd/>
          </a:ln>
        </p:spPr>
      </p:pic>
      <p:sp>
        <p:nvSpPr>
          <p:cNvPr id="12" name="Tekstvak 11"/>
          <p:cNvSpPr txBox="1"/>
          <p:nvPr/>
        </p:nvSpPr>
        <p:spPr>
          <a:xfrm>
            <a:off x="251520" y="6488668"/>
            <a:ext cx="3456384" cy="369332"/>
          </a:xfrm>
          <a:prstGeom prst="rect">
            <a:avLst/>
          </a:prstGeom>
          <a:solidFill>
            <a:schemeClr val="accent6"/>
          </a:solidFill>
        </p:spPr>
        <p:txBody>
          <a:bodyPr wrap="square" rtlCol="0">
            <a:spAutoFit/>
          </a:bodyPr>
          <a:lstStyle/>
          <a:p>
            <a:r>
              <a:rPr lang="fy-NL" dirty="0" smtClean="0">
                <a:solidFill>
                  <a:schemeClr val="bg1"/>
                </a:solidFill>
              </a:rPr>
              <a:t>Romeinske munten (Nijmegen)</a:t>
            </a:r>
          </a:p>
        </p:txBody>
      </p:sp>
      <p:sp>
        <p:nvSpPr>
          <p:cNvPr id="15" name="Tekstvak 14"/>
          <p:cNvSpPr txBox="1"/>
          <p:nvPr/>
        </p:nvSpPr>
        <p:spPr>
          <a:xfrm>
            <a:off x="4939023" y="6453336"/>
            <a:ext cx="3809441" cy="400110"/>
          </a:xfrm>
          <a:prstGeom prst="rect">
            <a:avLst/>
          </a:prstGeom>
          <a:solidFill>
            <a:schemeClr val="accent6"/>
          </a:solidFill>
        </p:spPr>
        <p:txBody>
          <a:bodyPr wrap="none" rtlCol="0">
            <a:spAutoFit/>
          </a:bodyPr>
          <a:lstStyle/>
          <a:p>
            <a:r>
              <a:rPr lang="fy-NL" sz="2000" dirty="0" smtClean="0">
                <a:solidFill>
                  <a:schemeClr val="bg1"/>
                </a:solidFill>
              </a:rPr>
              <a:t>Romeinske helm ± 100 nei Kristus </a:t>
            </a:r>
            <a:endParaRPr lang="fy-NL" sz="2000"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1547664" y="44624"/>
            <a:ext cx="5328592" cy="523220"/>
          </a:xfrm>
          <a:prstGeom prst="rect">
            <a:avLst/>
          </a:prstGeom>
          <a:noFill/>
          <a:ln w="9525">
            <a:noFill/>
            <a:miter lim="800000"/>
            <a:headEnd/>
            <a:tailEnd/>
          </a:ln>
        </p:spPr>
        <p:txBody>
          <a:bodyPr wrap="square">
            <a:spAutoFit/>
          </a:bodyPr>
          <a:lstStyle/>
          <a:p>
            <a:r>
              <a:rPr lang="fy-NL" sz="2800" dirty="0" smtClean="0">
                <a:solidFill>
                  <a:schemeClr val="bg1"/>
                </a:solidFill>
              </a:rPr>
              <a:t>5. De Romeinen en de Germanen</a:t>
            </a:r>
            <a:endParaRPr lang="fy-NL" sz="2800" dirty="0">
              <a:solidFill>
                <a:schemeClr val="bg1"/>
              </a:solidFill>
            </a:endParaRPr>
          </a:p>
        </p:txBody>
      </p:sp>
      <p:pic>
        <p:nvPicPr>
          <p:cNvPr id="9" name="Afbeelding 8" descr="1721 Peelhelm.jpg"/>
          <p:cNvPicPr>
            <a:picLocks noChangeAspect="1"/>
          </p:cNvPicPr>
          <p:nvPr/>
        </p:nvPicPr>
        <p:blipFill>
          <a:blip r:embed="rId5" cstate="print"/>
          <a:srcRect l="13895" r="13895"/>
          <a:stretch>
            <a:fillRect/>
          </a:stretch>
        </p:blipFill>
        <p:spPr>
          <a:xfrm>
            <a:off x="35496" y="764704"/>
            <a:ext cx="3367309" cy="5976664"/>
          </a:xfrm>
          <a:prstGeom prst="rect">
            <a:avLst/>
          </a:prstGeom>
        </p:spPr>
      </p:pic>
      <p:pic>
        <p:nvPicPr>
          <p:cNvPr id="10" name="Afbeelding 9" descr="taalgroepen-europa.jpg"/>
          <p:cNvPicPr>
            <a:picLocks noChangeAspect="1"/>
          </p:cNvPicPr>
          <p:nvPr/>
        </p:nvPicPr>
        <p:blipFill>
          <a:blip r:embed="rId6" cstate="print"/>
          <a:stretch>
            <a:fillRect/>
          </a:stretch>
        </p:blipFill>
        <p:spPr>
          <a:xfrm>
            <a:off x="3456384" y="764704"/>
            <a:ext cx="5652120" cy="5038756"/>
          </a:xfrm>
          <a:prstGeom prst="rect">
            <a:avLst/>
          </a:prstGeom>
        </p:spPr>
      </p:pic>
      <p:sp>
        <p:nvSpPr>
          <p:cNvPr id="11" name="Tekstvak 10"/>
          <p:cNvSpPr txBox="1"/>
          <p:nvPr/>
        </p:nvSpPr>
        <p:spPr>
          <a:xfrm>
            <a:off x="3563888" y="5920824"/>
            <a:ext cx="5580112" cy="892552"/>
          </a:xfrm>
          <a:prstGeom prst="rect">
            <a:avLst/>
          </a:prstGeom>
          <a:noFill/>
        </p:spPr>
        <p:txBody>
          <a:bodyPr wrap="square" rtlCol="0">
            <a:spAutoFit/>
          </a:bodyPr>
          <a:lstStyle/>
          <a:p>
            <a:pPr>
              <a:buClr>
                <a:srgbClr val="FF0000"/>
              </a:buClr>
              <a:buFont typeface="Wingdings" pitchFamily="2" charset="2"/>
              <a:buChar char="Ø"/>
            </a:pPr>
            <a:r>
              <a:rPr lang="fy-NL" sz="2600" dirty="0" smtClean="0"/>
              <a:t> Yn 1910 fûn in turfstekker yn </a:t>
            </a:r>
            <a:r>
              <a:rPr lang="fy-NL" sz="2600" dirty="0" err="1" smtClean="0"/>
              <a:t>Deurne</a:t>
            </a:r>
            <a:r>
              <a:rPr lang="fy-NL" sz="2600" dirty="0" smtClean="0"/>
              <a:t> (Brabân) dizze Romeinske helm. </a:t>
            </a:r>
            <a:endParaRPr lang="fy-NL" sz="2600" dirty="0"/>
          </a:p>
        </p:txBody>
      </p:sp>
      <p:sp>
        <p:nvSpPr>
          <p:cNvPr id="12" name="Tekstvak 11"/>
          <p:cNvSpPr txBox="1"/>
          <p:nvPr/>
        </p:nvSpPr>
        <p:spPr>
          <a:xfrm>
            <a:off x="7721841" y="5445224"/>
            <a:ext cx="1314655" cy="369332"/>
          </a:xfrm>
          <a:prstGeom prst="rect">
            <a:avLst/>
          </a:prstGeom>
          <a:solidFill>
            <a:schemeClr val="accent6"/>
          </a:solidFill>
        </p:spPr>
        <p:txBody>
          <a:bodyPr wrap="none" rtlCol="0">
            <a:spAutoFit/>
          </a:bodyPr>
          <a:lstStyle/>
          <a:p>
            <a:r>
              <a:rPr lang="fy-NL" dirty="0" smtClean="0">
                <a:solidFill>
                  <a:schemeClr val="bg1"/>
                </a:solidFill>
              </a:rPr>
              <a:t>taalgroepen</a:t>
            </a:r>
            <a:endParaRPr lang="fy-NL"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1547664" y="44624"/>
            <a:ext cx="5328592" cy="523220"/>
          </a:xfrm>
          <a:prstGeom prst="rect">
            <a:avLst/>
          </a:prstGeom>
          <a:noFill/>
          <a:ln w="9525">
            <a:noFill/>
            <a:miter lim="800000"/>
            <a:headEnd/>
            <a:tailEnd/>
          </a:ln>
        </p:spPr>
        <p:txBody>
          <a:bodyPr wrap="square">
            <a:spAutoFit/>
          </a:bodyPr>
          <a:lstStyle/>
          <a:p>
            <a:r>
              <a:rPr lang="fy-NL" sz="2800" dirty="0" smtClean="0">
                <a:solidFill>
                  <a:schemeClr val="bg1"/>
                </a:solidFill>
              </a:rPr>
              <a:t>5. De Romeinen en de Germanen</a:t>
            </a:r>
            <a:endParaRPr lang="fy-NL" sz="2800" dirty="0">
              <a:solidFill>
                <a:schemeClr val="bg1"/>
              </a:solidFill>
            </a:endParaRPr>
          </a:p>
        </p:txBody>
      </p:sp>
      <p:pic>
        <p:nvPicPr>
          <p:cNvPr id="11" name="Afbeelding 10" descr="DSC_1426.JPG"/>
          <p:cNvPicPr>
            <a:picLocks noChangeAspect="1"/>
          </p:cNvPicPr>
          <p:nvPr/>
        </p:nvPicPr>
        <p:blipFill>
          <a:blip r:embed="rId5" cstate="print"/>
          <a:stretch>
            <a:fillRect/>
          </a:stretch>
        </p:blipFill>
        <p:spPr>
          <a:xfrm>
            <a:off x="179512" y="764703"/>
            <a:ext cx="8856984" cy="5929055"/>
          </a:xfrm>
          <a:prstGeom prst="rect">
            <a:avLst/>
          </a:prstGeom>
        </p:spPr>
      </p:pic>
      <p:sp>
        <p:nvSpPr>
          <p:cNvPr id="9" name="Tekstvak 8"/>
          <p:cNvSpPr txBox="1"/>
          <p:nvPr/>
        </p:nvSpPr>
        <p:spPr>
          <a:xfrm>
            <a:off x="3635896" y="6381328"/>
            <a:ext cx="2063322" cy="400110"/>
          </a:xfrm>
          <a:prstGeom prst="rect">
            <a:avLst/>
          </a:prstGeom>
          <a:solidFill>
            <a:schemeClr val="accent6"/>
          </a:solidFill>
        </p:spPr>
        <p:txBody>
          <a:bodyPr wrap="none" rtlCol="0">
            <a:spAutoFit/>
          </a:bodyPr>
          <a:lstStyle/>
          <a:p>
            <a:r>
              <a:rPr lang="fy-NL" sz="2000" dirty="0" smtClean="0">
                <a:solidFill>
                  <a:schemeClr val="bg1"/>
                </a:solidFill>
              </a:rPr>
              <a:t>Romeinske buizen</a:t>
            </a:r>
            <a:endParaRPr lang="fy-NL" sz="2000" dirty="0">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1547664" y="44624"/>
            <a:ext cx="5328592" cy="523220"/>
          </a:xfrm>
          <a:prstGeom prst="rect">
            <a:avLst/>
          </a:prstGeom>
          <a:noFill/>
          <a:ln w="9525">
            <a:noFill/>
            <a:miter lim="800000"/>
            <a:headEnd/>
            <a:tailEnd/>
          </a:ln>
        </p:spPr>
        <p:txBody>
          <a:bodyPr wrap="square">
            <a:spAutoFit/>
          </a:bodyPr>
          <a:lstStyle/>
          <a:p>
            <a:r>
              <a:rPr lang="fy-NL" sz="2800" dirty="0" smtClean="0">
                <a:solidFill>
                  <a:schemeClr val="bg1"/>
                </a:solidFill>
              </a:rPr>
              <a:t>5. De Romeinen en de Germanen</a:t>
            </a:r>
            <a:endParaRPr lang="fy-NL" sz="2800" dirty="0">
              <a:solidFill>
                <a:schemeClr val="bg1"/>
              </a:solidFill>
            </a:endParaRPr>
          </a:p>
        </p:txBody>
      </p:sp>
      <p:pic>
        <p:nvPicPr>
          <p:cNvPr id="9" name="Afbeelding 8" descr="DSC_1425.JPG"/>
          <p:cNvPicPr>
            <a:picLocks noChangeAspect="1"/>
          </p:cNvPicPr>
          <p:nvPr/>
        </p:nvPicPr>
        <p:blipFill>
          <a:blip r:embed="rId5" cstate="print"/>
          <a:stretch>
            <a:fillRect/>
          </a:stretch>
        </p:blipFill>
        <p:spPr>
          <a:xfrm>
            <a:off x="179512" y="764704"/>
            <a:ext cx="8964488" cy="6001020"/>
          </a:xfrm>
          <a:prstGeom prst="rect">
            <a:avLst/>
          </a:prstGeom>
        </p:spPr>
      </p:pic>
      <p:sp>
        <p:nvSpPr>
          <p:cNvPr id="10" name="Tekstvak 9"/>
          <p:cNvSpPr txBox="1"/>
          <p:nvPr/>
        </p:nvSpPr>
        <p:spPr>
          <a:xfrm>
            <a:off x="2987824" y="6381328"/>
            <a:ext cx="3756541" cy="400110"/>
          </a:xfrm>
          <a:prstGeom prst="rect">
            <a:avLst/>
          </a:prstGeom>
          <a:solidFill>
            <a:schemeClr val="accent6"/>
          </a:solidFill>
        </p:spPr>
        <p:txBody>
          <a:bodyPr wrap="none" rtlCol="0">
            <a:spAutoFit/>
          </a:bodyPr>
          <a:lstStyle/>
          <a:p>
            <a:r>
              <a:rPr lang="fy-NL" sz="2000" dirty="0" smtClean="0">
                <a:solidFill>
                  <a:schemeClr val="bg1"/>
                </a:solidFill>
              </a:rPr>
              <a:t>Romeinske dakpannen (Nijmegen)</a:t>
            </a:r>
            <a:endParaRPr lang="fy-NL" sz="2000" dirty="0">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1547664" y="44624"/>
            <a:ext cx="5328592" cy="523220"/>
          </a:xfrm>
          <a:prstGeom prst="rect">
            <a:avLst/>
          </a:prstGeom>
          <a:noFill/>
          <a:ln w="9525">
            <a:noFill/>
            <a:miter lim="800000"/>
            <a:headEnd/>
            <a:tailEnd/>
          </a:ln>
        </p:spPr>
        <p:txBody>
          <a:bodyPr wrap="square">
            <a:spAutoFit/>
          </a:bodyPr>
          <a:lstStyle/>
          <a:p>
            <a:r>
              <a:rPr lang="fy-NL" sz="2800" dirty="0" smtClean="0">
                <a:solidFill>
                  <a:schemeClr val="bg1"/>
                </a:solidFill>
              </a:rPr>
              <a:t>5. De Romeinen en de Germanen</a:t>
            </a:r>
            <a:endParaRPr lang="fy-NL" sz="2800" dirty="0">
              <a:solidFill>
                <a:schemeClr val="bg1"/>
              </a:solidFill>
            </a:endParaRPr>
          </a:p>
        </p:txBody>
      </p:sp>
      <p:pic>
        <p:nvPicPr>
          <p:cNvPr id="10" name="Afbeelding 9" descr="DSC_1495.JPG"/>
          <p:cNvPicPr>
            <a:picLocks noChangeAspect="1"/>
          </p:cNvPicPr>
          <p:nvPr/>
        </p:nvPicPr>
        <p:blipFill>
          <a:blip r:embed="rId5" cstate="print"/>
          <a:stretch>
            <a:fillRect/>
          </a:stretch>
        </p:blipFill>
        <p:spPr>
          <a:xfrm>
            <a:off x="179512" y="764704"/>
            <a:ext cx="4000908" cy="5976664"/>
          </a:xfrm>
          <a:prstGeom prst="rect">
            <a:avLst/>
          </a:prstGeom>
        </p:spPr>
      </p:pic>
      <p:pic>
        <p:nvPicPr>
          <p:cNvPr id="11" name="Afbeelding 10" descr="DSC_1436.JPG"/>
          <p:cNvPicPr>
            <a:picLocks noChangeAspect="1"/>
          </p:cNvPicPr>
          <p:nvPr/>
        </p:nvPicPr>
        <p:blipFill>
          <a:blip r:embed="rId6" cstate="print"/>
          <a:srcRect l="9113" t="12201" r="4557" b="12201"/>
          <a:stretch>
            <a:fillRect/>
          </a:stretch>
        </p:blipFill>
        <p:spPr>
          <a:xfrm>
            <a:off x="4427082" y="764704"/>
            <a:ext cx="4609414" cy="6029624"/>
          </a:xfrm>
          <a:prstGeom prst="rect">
            <a:avLst/>
          </a:prstGeom>
        </p:spPr>
      </p:pic>
      <p:sp>
        <p:nvSpPr>
          <p:cNvPr id="12" name="Tekstvak 11"/>
          <p:cNvSpPr txBox="1"/>
          <p:nvPr/>
        </p:nvSpPr>
        <p:spPr>
          <a:xfrm>
            <a:off x="5436096" y="6381328"/>
            <a:ext cx="3028201" cy="400110"/>
          </a:xfrm>
          <a:prstGeom prst="rect">
            <a:avLst/>
          </a:prstGeom>
          <a:solidFill>
            <a:schemeClr val="accent6"/>
          </a:solidFill>
        </p:spPr>
        <p:txBody>
          <a:bodyPr wrap="none" rtlCol="0">
            <a:spAutoFit/>
          </a:bodyPr>
          <a:lstStyle/>
          <a:p>
            <a:r>
              <a:rPr lang="fy-NL" sz="2000" dirty="0" smtClean="0">
                <a:solidFill>
                  <a:schemeClr val="bg1"/>
                </a:solidFill>
              </a:rPr>
              <a:t>Goadenpylder yn Nijmegen</a:t>
            </a:r>
            <a:endParaRPr lang="fy-NL" sz="2000" dirty="0">
              <a:solidFill>
                <a:schemeClr val="bg1"/>
              </a:solidFill>
            </a:endParaRPr>
          </a:p>
        </p:txBody>
      </p:sp>
      <p:sp>
        <p:nvSpPr>
          <p:cNvPr id="14" name="Tekstvak 13"/>
          <p:cNvSpPr txBox="1"/>
          <p:nvPr/>
        </p:nvSpPr>
        <p:spPr>
          <a:xfrm>
            <a:off x="1286076" y="6381328"/>
            <a:ext cx="2009524" cy="400110"/>
          </a:xfrm>
          <a:prstGeom prst="rect">
            <a:avLst/>
          </a:prstGeom>
          <a:solidFill>
            <a:schemeClr val="accent6"/>
          </a:solidFill>
        </p:spPr>
        <p:txBody>
          <a:bodyPr wrap="none" rtlCol="0">
            <a:spAutoFit/>
          </a:bodyPr>
          <a:lstStyle/>
          <a:p>
            <a:r>
              <a:rPr lang="fy-NL" sz="2000" dirty="0" smtClean="0">
                <a:solidFill>
                  <a:schemeClr val="bg1"/>
                </a:solidFill>
              </a:rPr>
              <a:t>Faas yn Nijmegen</a:t>
            </a:r>
            <a:endParaRPr lang="fy-NL" sz="2000"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051720" y="44624"/>
            <a:ext cx="3816424" cy="523220"/>
          </a:xfrm>
          <a:prstGeom prst="rect">
            <a:avLst/>
          </a:prstGeom>
          <a:noFill/>
          <a:ln w="9525">
            <a:noFill/>
            <a:miter lim="800000"/>
            <a:headEnd/>
            <a:tailEnd/>
          </a:ln>
        </p:spPr>
        <p:txBody>
          <a:bodyPr wrap="square">
            <a:spAutoFit/>
          </a:bodyPr>
          <a:lstStyle/>
          <a:p>
            <a:r>
              <a:rPr lang="fy-NL" sz="2800" dirty="0" smtClean="0">
                <a:solidFill>
                  <a:schemeClr val="bg1"/>
                </a:solidFill>
              </a:rPr>
              <a:t>6. De stien fan Hludana</a:t>
            </a:r>
            <a:endParaRPr lang="fy-NL" sz="2800" dirty="0">
              <a:solidFill>
                <a:schemeClr val="bg1"/>
              </a:solidFill>
            </a:endParaRPr>
          </a:p>
        </p:txBody>
      </p:sp>
      <p:pic>
        <p:nvPicPr>
          <p:cNvPr id="9" name="Afbeelding 8" descr="limmesdc.jpg"/>
          <p:cNvPicPr>
            <a:picLocks noChangeAspect="1"/>
          </p:cNvPicPr>
          <p:nvPr/>
        </p:nvPicPr>
        <p:blipFill>
          <a:blip r:embed="rId5" cstate="print"/>
          <a:stretch>
            <a:fillRect/>
          </a:stretch>
        </p:blipFill>
        <p:spPr>
          <a:xfrm>
            <a:off x="57150" y="764704"/>
            <a:ext cx="4514850" cy="5991225"/>
          </a:xfrm>
          <a:prstGeom prst="rect">
            <a:avLst/>
          </a:prstGeom>
        </p:spPr>
      </p:pic>
      <p:sp>
        <p:nvSpPr>
          <p:cNvPr id="10" name="Rechthoek 9"/>
          <p:cNvSpPr/>
          <p:nvPr/>
        </p:nvSpPr>
        <p:spPr>
          <a:xfrm>
            <a:off x="4572000" y="3645024"/>
            <a:ext cx="4572000" cy="3108543"/>
          </a:xfrm>
          <a:prstGeom prst="rect">
            <a:avLst/>
          </a:prstGeom>
        </p:spPr>
        <p:txBody>
          <a:bodyPr>
            <a:spAutoFit/>
          </a:bodyPr>
          <a:lstStyle/>
          <a:p>
            <a:pPr>
              <a:buClr>
                <a:srgbClr val="FF0000"/>
              </a:buClr>
              <a:buFont typeface="Wingdings" pitchFamily="2" charset="2"/>
              <a:buChar char="Ø"/>
            </a:pPr>
            <a:r>
              <a:rPr lang="fy-NL" sz="2800" dirty="0" smtClean="0"/>
              <a:t> Yn it jier 52 foar Kristus ferovere Julius Caesar Gallië (Frankryk, </a:t>
            </a:r>
            <a:r>
              <a:rPr lang="fy-NL" sz="2800" dirty="0" err="1" smtClean="0"/>
              <a:t>België</a:t>
            </a:r>
            <a:r>
              <a:rPr lang="fy-NL" sz="2800" dirty="0" smtClean="0"/>
              <a:t> en SúdNederlân). </a:t>
            </a:r>
          </a:p>
          <a:p>
            <a:pPr>
              <a:buClr>
                <a:srgbClr val="FF0000"/>
              </a:buClr>
              <a:buFont typeface="Wingdings" pitchFamily="2" charset="2"/>
              <a:buChar char="Ø"/>
            </a:pPr>
            <a:r>
              <a:rPr lang="fy-NL" sz="2800" dirty="0" smtClean="0"/>
              <a:t> De Ryn waard de grins túsken de Romeinen en de Friezen. </a:t>
            </a:r>
          </a:p>
        </p:txBody>
      </p:sp>
      <p:pic>
        <p:nvPicPr>
          <p:cNvPr id="11" name="Afbeelding 10" descr="útwreiding-Rom-ryk.jpg"/>
          <p:cNvPicPr>
            <a:picLocks noChangeAspect="1"/>
          </p:cNvPicPr>
          <p:nvPr/>
        </p:nvPicPr>
        <p:blipFill>
          <a:blip r:embed="rId6" cstate="print"/>
          <a:stretch>
            <a:fillRect/>
          </a:stretch>
        </p:blipFill>
        <p:spPr>
          <a:xfrm>
            <a:off x="4616106" y="764704"/>
            <a:ext cx="4480840" cy="2808312"/>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7452320" y="6237312"/>
            <a:ext cx="1368152" cy="523220"/>
          </a:xfrm>
          <a:prstGeom prst="rect">
            <a:avLst/>
          </a:prstGeom>
          <a:noFill/>
          <a:ln w="9525">
            <a:noFill/>
            <a:miter lim="800000"/>
            <a:headEnd/>
            <a:tailEnd/>
          </a:ln>
        </p:spPr>
        <p:txBody>
          <a:bodyPr wrap="square">
            <a:spAutoFit/>
          </a:bodyPr>
          <a:lstStyle/>
          <a:p>
            <a:pPr marL="514350" indent="-514350">
              <a:buClr>
                <a:srgbClr val="FF0000"/>
              </a:buClr>
              <a:buFont typeface="Wingdings" pitchFamily="2" charset="2"/>
              <a:buChar char="Ø"/>
            </a:pPr>
            <a:r>
              <a:rPr lang="fy-NL" sz="2800" dirty="0" smtClean="0"/>
              <a:t>Yn</a:t>
            </a:r>
            <a:endParaRPr lang="fy-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051720" y="44624"/>
            <a:ext cx="3816424" cy="523220"/>
          </a:xfrm>
          <a:prstGeom prst="rect">
            <a:avLst/>
          </a:prstGeom>
          <a:noFill/>
          <a:ln w="9525">
            <a:noFill/>
            <a:miter lim="800000"/>
            <a:headEnd/>
            <a:tailEnd/>
          </a:ln>
        </p:spPr>
        <p:txBody>
          <a:bodyPr wrap="square">
            <a:spAutoFit/>
          </a:bodyPr>
          <a:lstStyle/>
          <a:p>
            <a:r>
              <a:rPr lang="fy-NL" sz="2800" dirty="0" smtClean="0">
                <a:solidFill>
                  <a:schemeClr val="bg1"/>
                </a:solidFill>
              </a:rPr>
              <a:t>6. De stien fan Hludana</a:t>
            </a:r>
            <a:endParaRPr lang="fy-NL" sz="2800" dirty="0">
              <a:solidFill>
                <a:schemeClr val="bg1"/>
              </a:solidFill>
            </a:endParaRPr>
          </a:p>
        </p:txBody>
      </p:sp>
      <p:pic>
        <p:nvPicPr>
          <p:cNvPr id="9" name="Afbeelding 8" descr="kaart500-nei-kr.jpg"/>
          <p:cNvPicPr>
            <a:picLocks noChangeAspect="1"/>
          </p:cNvPicPr>
          <p:nvPr/>
        </p:nvPicPr>
        <p:blipFill>
          <a:blip r:embed="rId5" cstate="print"/>
          <a:stretch>
            <a:fillRect/>
          </a:stretch>
        </p:blipFill>
        <p:spPr>
          <a:xfrm>
            <a:off x="0" y="764703"/>
            <a:ext cx="5292080" cy="5973185"/>
          </a:xfrm>
          <a:prstGeom prst="rect">
            <a:avLst/>
          </a:prstGeom>
        </p:spPr>
      </p:pic>
      <p:pic>
        <p:nvPicPr>
          <p:cNvPr id="11" name="Afbeelding 10" descr="kaart 50 nei Kr.jpg"/>
          <p:cNvPicPr>
            <a:picLocks noChangeAspect="1"/>
          </p:cNvPicPr>
          <p:nvPr/>
        </p:nvPicPr>
        <p:blipFill>
          <a:blip r:embed="rId6" cstate="print"/>
          <a:stretch>
            <a:fillRect/>
          </a:stretch>
        </p:blipFill>
        <p:spPr>
          <a:xfrm>
            <a:off x="4313039" y="764704"/>
            <a:ext cx="4795465" cy="5976664"/>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051720" y="44624"/>
            <a:ext cx="3816424" cy="523220"/>
          </a:xfrm>
          <a:prstGeom prst="rect">
            <a:avLst/>
          </a:prstGeom>
          <a:noFill/>
          <a:ln w="9525">
            <a:noFill/>
            <a:miter lim="800000"/>
            <a:headEnd/>
            <a:tailEnd/>
          </a:ln>
        </p:spPr>
        <p:txBody>
          <a:bodyPr wrap="square">
            <a:spAutoFit/>
          </a:bodyPr>
          <a:lstStyle/>
          <a:p>
            <a:r>
              <a:rPr lang="fy-NL" sz="2800" dirty="0" smtClean="0">
                <a:solidFill>
                  <a:schemeClr val="bg1"/>
                </a:solidFill>
              </a:rPr>
              <a:t>6. De stien fan Hludana</a:t>
            </a:r>
            <a:endParaRPr lang="fy-NL" sz="2800" dirty="0">
              <a:solidFill>
                <a:schemeClr val="bg1"/>
              </a:solidFill>
            </a:endParaRPr>
          </a:p>
        </p:txBody>
      </p:sp>
      <p:pic>
        <p:nvPicPr>
          <p:cNvPr id="11" name="Afbeelding 10" descr="hludana.jpg"/>
          <p:cNvPicPr>
            <a:picLocks noChangeAspect="1"/>
          </p:cNvPicPr>
          <p:nvPr/>
        </p:nvPicPr>
        <p:blipFill>
          <a:blip r:embed="rId5" cstate="print"/>
          <a:stretch>
            <a:fillRect/>
          </a:stretch>
        </p:blipFill>
        <p:spPr>
          <a:xfrm>
            <a:off x="107504" y="764703"/>
            <a:ext cx="4248472" cy="6029033"/>
          </a:xfrm>
          <a:prstGeom prst="rect">
            <a:avLst/>
          </a:prstGeom>
        </p:spPr>
      </p:pic>
      <p:sp>
        <p:nvSpPr>
          <p:cNvPr id="10" name="Tekstvak 9"/>
          <p:cNvSpPr txBox="1"/>
          <p:nvPr/>
        </p:nvSpPr>
        <p:spPr>
          <a:xfrm>
            <a:off x="4355976" y="764704"/>
            <a:ext cx="4716016" cy="6093976"/>
          </a:xfrm>
          <a:prstGeom prst="rect">
            <a:avLst/>
          </a:prstGeom>
          <a:noFill/>
        </p:spPr>
        <p:txBody>
          <a:bodyPr wrap="square" rtlCol="0">
            <a:spAutoFit/>
          </a:bodyPr>
          <a:lstStyle/>
          <a:p>
            <a:pPr>
              <a:buClr>
                <a:srgbClr val="FF0000"/>
              </a:buClr>
              <a:buFont typeface="Wingdings" pitchFamily="2" charset="2"/>
              <a:buChar char="Ø"/>
            </a:pPr>
            <a:r>
              <a:rPr lang="fy-NL" sz="2600" dirty="0" smtClean="0"/>
              <a:t> Fryslân lei bûten de limes, mar de Friezen moasten wol oksehûden oan de Romeinen betelje en der fochten ek Friezen yn it Romeinske leger.</a:t>
            </a:r>
          </a:p>
          <a:p>
            <a:pPr>
              <a:buClr>
                <a:srgbClr val="FF0000"/>
              </a:buClr>
            </a:pPr>
            <a:r>
              <a:rPr lang="fy-NL" sz="2600" dirty="0" smtClean="0"/>
              <a:t> </a:t>
            </a:r>
          </a:p>
          <a:p>
            <a:pPr>
              <a:buClr>
                <a:srgbClr val="FF0000"/>
              </a:buClr>
              <a:buFont typeface="Wingdings" pitchFamily="2" charset="2"/>
              <a:buChar char="Ø"/>
            </a:pPr>
            <a:r>
              <a:rPr lang="fy-NL" sz="2600" dirty="0" smtClean="0"/>
              <a:t> Yn Bitgum waard in stien foar de goadin Hludana fûn. </a:t>
            </a:r>
          </a:p>
          <a:p>
            <a:pPr>
              <a:buClr>
                <a:srgbClr val="FF0000"/>
              </a:buClr>
              <a:buFont typeface="Wingdings" pitchFamily="2" charset="2"/>
              <a:buChar char="Ø"/>
            </a:pPr>
            <a:endParaRPr lang="fy-NL" sz="2600" dirty="0" smtClean="0"/>
          </a:p>
          <a:p>
            <a:pPr>
              <a:buClr>
                <a:srgbClr val="FF0000"/>
              </a:buClr>
              <a:buFont typeface="Wingdings" pitchFamily="2" charset="2"/>
              <a:buChar char="Ø"/>
            </a:pPr>
            <a:r>
              <a:rPr lang="fy-NL" sz="2600" dirty="0" smtClean="0"/>
              <a:t> De Friezen learden in protte fan de Romeinen. </a:t>
            </a:r>
          </a:p>
          <a:p>
            <a:pPr>
              <a:buClr>
                <a:srgbClr val="FF0000"/>
              </a:buClr>
              <a:buFont typeface="Wingdings" pitchFamily="2" charset="2"/>
              <a:buChar char="Ø"/>
            </a:pPr>
            <a:endParaRPr lang="fy-NL" sz="2600" dirty="0" smtClean="0"/>
          </a:p>
          <a:p>
            <a:pPr>
              <a:buClr>
                <a:srgbClr val="FF0000"/>
              </a:buClr>
              <a:buFont typeface="Wingdings" pitchFamily="2" charset="2"/>
              <a:buChar char="Ø"/>
            </a:pPr>
            <a:r>
              <a:rPr lang="fy-NL" sz="2600" dirty="0" smtClean="0"/>
              <a:t> It oernimmen fan Romeinske gewoanten wurdt Romanisearring neamd. </a:t>
            </a:r>
            <a:endParaRPr lang="fy-NL" sz="26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051720" y="44624"/>
            <a:ext cx="3816424" cy="523220"/>
          </a:xfrm>
          <a:prstGeom prst="rect">
            <a:avLst/>
          </a:prstGeom>
          <a:noFill/>
          <a:ln w="9525">
            <a:noFill/>
            <a:miter lim="800000"/>
            <a:headEnd/>
            <a:tailEnd/>
          </a:ln>
        </p:spPr>
        <p:txBody>
          <a:bodyPr wrap="square">
            <a:spAutoFit/>
          </a:bodyPr>
          <a:lstStyle/>
          <a:p>
            <a:r>
              <a:rPr lang="fy-NL" sz="2800" dirty="0" smtClean="0">
                <a:solidFill>
                  <a:schemeClr val="bg1"/>
                </a:solidFill>
              </a:rPr>
              <a:t>6. De stien fan Hludana</a:t>
            </a:r>
            <a:endParaRPr lang="fy-NL" sz="2800" dirty="0">
              <a:solidFill>
                <a:schemeClr val="bg1"/>
              </a:solidFill>
            </a:endParaRPr>
          </a:p>
        </p:txBody>
      </p:sp>
      <p:pic>
        <p:nvPicPr>
          <p:cNvPr id="11" name="Afbeelding 10" descr="ArtSchrijftafeltjevanTolsum_0_0.jpg"/>
          <p:cNvPicPr>
            <a:picLocks noChangeAspect="1"/>
          </p:cNvPicPr>
          <p:nvPr/>
        </p:nvPicPr>
        <p:blipFill>
          <a:blip r:embed="rId5" cstate="print"/>
          <a:srcRect l="7559" t="4031" r="7559" b="4031"/>
          <a:stretch>
            <a:fillRect/>
          </a:stretch>
        </p:blipFill>
        <p:spPr>
          <a:xfrm>
            <a:off x="179512" y="764704"/>
            <a:ext cx="5208390" cy="4230974"/>
          </a:xfrm>
          <a:prstGeom prst="rect">
            <a:avLst/>
          </a:prstGeom>
        </p:spPr>
      </p:pic>
      <p:sp>
        <p:nvSpPr>
          <p:cNvPr id="12" name="Tekstvak 11"/>
          <p:cNvSpPr txBox="1"/>
          <p:nvPr/>
        </p:nvSpPr>
        <p:spPr>
          <a:xfrm>
            <a:off x="0" y="5013176"/>
            <a:ext cx="9144000" cy="1815882"/>
          </a:xfrm>
          <a:prstGeom prst="rect">
            <a:avLst/>
          </a:prstGeom>
          <a:noFill/>
        </p:spPr>
        <p:txBody>
          <a:bodyPr wrap="square" rtlCol="0">
            <a:spAutoFit/>
          </a:bodyPr>
          <a:lstStyle/>
          <a:p>
            <a:pPr>
              <a:buClr>
                <a:srgbClr val="FF0000"/>
              </a:buClr>
              <a:buFont typeface="Wingdings" pitchFamily="2" charset="2"/>
              <a:buChar char="Ø"/>
            </a:pPr>
            <a:r>
              <a:rPr lang="fy-NL" sz="2800" dirty="0" smtClean="0"/>
              <a:t> De Romeinen learden de Friezen it skriuwen, dêrmei begjint de histoarje fan Fryslân.</a:t>
            </a:r>
          </a:p>
          <a:p>
            <a:pPr>
              <a:buClr>
                <a:srgbClr val="FF0000"/>
              </a:buClr>
              <a:buFont typeface="Wingdings" pitchFamily="2" charset="2"/>
              <a:buChar char="Ø"/>
            </a:pPr>
            <a:r>
              <a:rPr lang="fy-NL" sz="2800" dirty="0" smtClean="0"/>
              <a:t> It plankje fan </a:t>
            </a:r>
            <a:r>
              <a:rPr lang="fy-NL" sz="2800" dirty="0" err="1" smtClean="0"/>
              <a:t>Tolsum</a:t>
            </a:r>
            <a:r>
              <a:rPr lang="fy-NL" sz="2800" dirty="0" smtClean="0"/>
              <a:t>, mei in tekst út 28 nei Kristus oer in jildliening, is de âldst  skreaune tekst dy’t yn Nederlân fûn is.  </a:t>
            </a:r>
            <a:endParaRPr lang="fy-NL" sz="2800" dirty="0"/>
          </a:p>
        </p:txBody>
      </p:sp>
      <p:pic>
        <p:nvPicPr>
          <p:cNvPr id="14" name="Afbeelding 13" descr="minerva2 winaam.jpg"/>
          <p:cNvPicPr>
            <a:picLocks noChangeAspect="1"/>
          </p:cNvPicPr>
          <p:nvPr/>
        </p:nvPicPr>
        <p:blipFill>
          <a:blip r:embed="rId6" cstate="print"/>
          <a:stretch>
            <a:fillRect/>
          </a:stretch>
        </p:blipFill>
        <p:spPr>
          <a:xfrm>
            <a:off x="6148590" y="764704"/>
            <a:ext cx="1891188" cy="410445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pic>
        <p:nvPicPr>
          <p:cNvPr id="9" name="Afbeelding 21" descr="rome.jpg"/>
          <p:cNvPicPr>
            <a:picLocks noChangeAspect="1"/>
          </p:cNvPicPr>
          <p:nvPr/>
        </p:nvPicPr>
        <p:blipFill>
          <a:blip r:embed="rId5" cstate="print"/>
          <a:srcRect b="18832"/>
          <a:stretch>
            <a:fillRect/>
          </a:stretch>
        </p:blipFill>
        <p:spPr bwMode="auto">
          <a:xfrm>
            <a:off x="107950" y="765175"/>
            <a:ext cx="4195763" cy="2519363"/>
          </a:xfrm>
          <a:prstGeom prst="rect">
            <a:avLst/>
          </a:prstGeom>
          <a:noFill/>
          <a:ln w="9525">
            <a:noFill/>
            <a:miter lim="800000"/>
            <a:headEnd/>
            <a:tailEnd/>
          </a:ln>
        </p:spPr>
      </p:pic>
      <p:pic>
        <p:nvPicPr>
          <p:cNvPr id="10" name="Afbeelding 20" descr="oorlogsschip.jpg"/>
          <p:cNvPicPr>
            <a:picLocks noChangeAspect="1"/>
          </p:cNvPicPr>
          <p:nvPr/>
        </p:nvPicPr>
        <p:blipFill>
          <a:blip r:embed="rId6" cstate="print"/>
          <a:srcRect t="7968"/>
          <a:stretch>
            <a:fillRect/>
          </a:stretch>
        </p:blipFill>
        <p:spPr bwMode="auto">
          <a:xfrm>
            <a:off x="107950" y="3351213"/>
            <a:ext cx="4176713" cy="3462337"/>
          </a:xfrm>
          <a:prstGeom prst="rect">
            <a:avLst/>
          </a:prstGeom>
          <a:noFill/>
          <a:ln w="9525">
            <a:noFill/>
            <a:miter lim="800000"/>
            <a:headEnd/>
            <a:tailEnd/>
          </a:ln>
        </p:spPr>
      </p:pic>
      <p:sp>
        <p:nvSpPr>
          <p:cNvPr id="11" name="Tekstvak 10"/>
          <p:cNvSpPr txBox="1"/>
          <p:nvPr/>
        </p:nvSpPr>
        <p:spPr>
          <a:xfrm>
            <a:off x="4355976" y="764704"/>
            <a:ext cx="4896544" cy="6555641"/>
          </a:xfrm>
          <a:prstGeom prst="rect">
            <a:avLst/>
          </a:prstGeom>
          <a:noFill/>
        </p:spPr>
        <p:txBody>
          <a:bodyPr wrap="square" rtlCol="0">
            <a:spAutoFit/>
          </a:bodyPr>
          <a:lstStyle/>
          <a:p>
            <a:pPr>
              <a:buClr>
                <a:srgbClr val="FF0000"/>
              </a:buClr>
              <a:buFont typeface="Wingdings" pitchFamily="2" charset="2"/>
              <a:buChar char="Ø"/>
            </a:pPr>
            <a:r>
              <a:rPr lang="fy-NL" sz="2800" dirty="0" smtClean="0"/>
              <a:t>Rome waard bestjoerd troch 2 konsuls en de senaat. </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De senatoaren wienen de rike boargers fan Rome. </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Faak waard oarloch fierd om it gebiet út te wreidzjen</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Yn 137 nei Kristus wie it ryk it grutst. </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Legeroanfierders krigen in protte macht. </a:t>
            </a:r>
          </a:p>
          <a:p>
            <a:endParaRPr lang="fy-NL" sz="2800" dirty="0"/>
          </a:p>
        </p:txBody>
      </p:sp>
      <p:sp>
        <p:nvSpPr>
          <p:cNvPr id="12" name="Text Box 6"/>
          <p:cNvSpPr txBox="1">
            <a:spLocks noChangeArrowheads="1"/>
          </p:cNvSpPr>
          <p:nvPr/>
        </p:nvSpPr>
        <p:spPr bwMode="auto">
          <a:xfrm>
            <a:off x="1259632" y="44624"/>
            <a:ext cx="6264696" cy="523220"/>
          </a:xfrm>
          <a:prstGeom prst="rect">
            <a:avLst/>
          </a:prstGeom>
          <a:noFill/>
          <a:ln w="9525">
            <a:noFill/>
            <a:miter lim="800000"/>
            <a:headEnd/>
            <a:tailEnd/>
          </a:ln>
        </p:spPr>
        <p:txBody>
          <a:bodyPr wrap="square">
            <a:spAutoFit/>
          </a:bodyPr>
          <a:lstStyle/>
          <a:p>
            <a:r>
              <a:rPr lang="fy-NL" sz="2800" dirty="0" smtClean="0">
                <a:solidFill>
                  <a:schemeClr val="bg1"/>
                </a:solidFill>
              </a:rPr>
              <a:t>1. De Romeinen feroverje in wrâldryk</a:t>
            </a:r>
            <a:endParaRPr lang="fy-NL"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051720" y="44624"/>
            <a:ext cx="3816424" cy="523220"/>
          </a:xfrm>
          <a:prstGeom prst="rect">
            <a:avLst/>
          </a:prstGeom>
          <a:noFill/>
          <a:ln w="9525">
            <a:noFill/>
            <a:miter lim="800000"/>
            <a:headEnd/>
            <a:tailEnd/>
          </a:ln>
        </p:spPr>
        <p:txBody>
          <a:bodyPr wrap="square">
            <a:spAutoFit/>
          </a:bodyPr>
          <a:lstStyle/>
          <a:p>
            <a:r>
              <a:rPr lang="fy-NL" sz="2800" dirty="0" smtClean="0">
                <a:solidFill>
                  <a:schemeClr val="bg1"/>
                </a:solidFill>
              </a:rPr>
              <a:t>6. De stien fan Hludana</a:t>
            </a:r>
            <a:endParaRPr lang="fy-NL" sz="2800" dirty="0">
              <a:solidFill>
                <a:schemeClr val="bg1"/>
              </a:solidFill>
            </a:endParaRPr>
          </a:p>
        </p:txBody>
      </p:sp>
      <p:sp>
        <p:nvSpPr>
          <p:cNvPr id="11" name="Tekstvak 10"/>
          <p:cNvSpPr txBox="1"/>
          <p:nvPr/>
        </p:nvSpPr>
        <p:spPr>
          <a:xfrm flipH="1">
            <a:off x="4644008" y="764704"/>
            <a:ext cx="4499990" cy="6124754"/>
          </a:xfrm>
          <a:prstGeom prst="rect">
            <a:avLst/>
          </a:prstGeom>
          <a:noFill/>
        </p:spPr>
        <p:txBody>
          <a:bodyPr wrap="square" rtlCol="0">
            <a:spAutoFit/>
          </a:bodyPr>
          <a:lstStyle/>
          <a:p>
            <a:pPr>
              <a:buClr>
                <a:srgbClr val="FF0000"/>
              </a:buClr>
              <a:buFont typeface="Wingdings" pitchFamily="2" charset="2"/>
              <a:buChar char="Ø"/>
            </a:pPr>
            <a:r>
              <a:rPr lang="fy-NL" sz="2800" dirty="0" smtClean="0"/>
              <a:t> De Romeinen skreaunen oer de Frisii.</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De Frisii wienen by de Romeinen de stammen dy't noard fan de Ryn wennen. Se wienen wol ferslein troch de Romeinen, mar it gebiet waard net oan it Romeinske Ryk tafoege, om't de Ryn de grins waard.</a:t>
            </a:r>
          </a:p>
          <a:p>
            <a:pPr>
              <a:buClr>
                <a:srgbClr val="FF0000"/>
              </a:buClr>
            </a:pPr>
            <a:endParaRPr lang="fy-NL" sz="2800" dirty="0" smtClean="0"/>
          </a:p>
          <a:p>
            <a:pPr>
              <a:buClr>
                <a:srgbClr val="FF0000"/>
              </a:buClr>
              <a:buFont typeface="Wingdings" pitchFamily="2" charset="2"/>
              <a:buChar char="Ø"/>
            </a:pPr>
            <a:r>
              <a:rPr lang="fy-NL" sz="2800" dirty="0" smtClean="0"/>
              <a:t> It is net wis oft de Friezen fan no ôfstamme fan de Frisii.</a:t>
            </a:r>
            <a:endParaRPr lang="fy-NL" sz="2800" dirty="0"/>
          </a:p>
        </p:txBody>
      </p:sp>
      <p:pic>
        <p:nvPicPr>
          <p:cNvPr id="12" name="Afbeelding 11" descr="frisii.jpg"/>
          <p:cNvPicPr>
            <a:picLocks noChangeAspect="1"/>
          </p:cNvPicPr>
          <p:nvPr/>
        </p:nvPicPr>
        <p:blipFill>
          <a:blip r:embed="rId5" cstate="print"/>
          <a:srcRect r="35323"/>
          <a:stretch>
            <a:fillRect/>
          </a:stretch>
        </p:blipFill>
        <p:spPr>
          <a:xfrm>
            <a:off x="179512" y="836712"/>
            <a:ext cx="4176464" cy="5853848"/>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4067944" y="1700808"/>
            <a:ext cx="4968552" cy="4832092"/>
          </a:xfrm>
          <a:prstGeom prst="rect">
            <a:avLst/>
          </a:prstGeom>
          <a:noFill/>
          <a:ln w="9525">
            <a:noFill/>
            <a:miter lim="800000"/>
            <a:headEnd/>
            <a:tailEnd/>
          </a:ln>
        </p:spPr>
        <p:txBody>
          <a:bodyPr wrap="square">
            <a:spAutoFit/>
          </a:bodyPr>
          <a:lstStyle/>
          <a:p>
            <a:pPr marL="514350" indent="-514350">
              <a:buClr>
                <a:srgbClr val="FF0000"/>
              </a:buClr>
              <a:buFont typeface="Wingdings" pitchFamily="2" charset="2"/>
              <a:buChar char="Ø"/>
            </a:pPr>
            <a:r>
              <a:rPr lang="fy-NL" sz="2800" dirty="0" smtClean="0"/>
              <a:t>Yn de terpetiid hie Fryslân noch gjin seediken. De terpetiid wie fan 500 foar Kristus oant 1000 nei Kristus.</a:t>
            </a:r>
          </a:p>
          <a:p>
            <a:pPr marL="514350" indent="-514350">
              <a:buClr>
                <a:srgbClr val="FF0000"/>
              </a:buClr>
            </a:pPr>
            <a:r>
              <a:rPr lang="fy-NL" sz="2800" dirty="0" smtClean="0"/>
              <a:t> </a:t>
            </a:r>
          </a:p>
          <a:p>
            <a:pPr marL="514350" indent="-514350">
              <a:buClr>
                <a:srgbClr val="FF0000"/>
              </a:buClr>
              <a:buFont typeface="Wingdings" pitchFamily="2" charset="2"/>
              <a:buChar char="Ø"/>
            </a:pPr>
            <a:r>
              <a:rPr lang="fy-NL" sz="2800" dirty="0" smtClean="0"/>
              <a:t>De Friezen wennen op terpen dy’t by hege floed mar krekt boppe it wetter útkamen.</a:t>
            </a:r>
          </a:p>
          <a:p>
            <a:pPr marL="514350" indent="-514350">
              <a:buClr>
                <a:srgbClr val="FF0000"/>
              </a:buClr>
            </a:pPr>
            <a:endParaRPr lang="fy-NL" sz="2800" dirty="0" smtClean="0"/>
          </a:p>
          <a:p>
            <a:pPr marL="514350" indent="-514350">
              <a:buClr>
                <a:srgbClr val="FF0000"/>
              </a:buClr>
              <a:buFont typeface="Wingdings" pitchFamily="2" charset="2"/>
              <a:buChar char="Ø"/>
            </a:pPr>
            <a:r>
              <a:rPr lang="fy-NL" sz="2800" dirty="0" smtClean="0"/>
              <a:t>De terpen binne yn de rin fan de jierren faak ferhege.  </a:t>
            </a:r>
            <a:endParaRPr lang="fy-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11760" y="44624"/>
            <a:ext cx="3816424" cy="523220"/>
          </a:xfrm>
          <a:prstGeom prst="rect">
            <a:avLst/>
          </a:prstGeom>
          <a:noFill/>
          <a:ln w="9525">
            <a:noFill/>
            <a:miter lim="800000"/>
            <a:headEnd/>
            <a:tailEnd/>
          </a:ln>
        </p:spPr>
        <p:txBody>
          <a:bodyPr wrap="square">
            <a:spAutoFit/>
          </a:bodyPr>
          <a:lstStyle/>
          <a:p>
            <a:r>
              <a:rPr lang="fy-NL" sz="2800" dirty="0" smtClean="0">
                <a:solidFill>
                  <a:schemeClr val="bg1"/>
                </a:solidFill>
              </a:rPr>
              <a:t>7. De terpbewenners</a:t>
            </a:r>
            <a:endParaRPr lang="fy-NL" sz="2800" dirty="0">
              <a:solidFill>
                <a:schemeClr val="bg1"/>
              </a:solidFill>
            </a:endParaRPr>
          </a:p>
        </p:txBody>
      </p:sp>
      <p:pic>
        <p:nvPicPr>
          <p:cNvPr id="9" name="Afbeelding 8" descr="terp.jpg"/>
          <p:cNvPicPr>
            <a:picLocks noChangeAspect="1"/>
          </p:cNvPicPr>
          <p:nvPr/>
        </p:nvPicPr>
        <p:blipFill>
          <a:blip r:embed="rId5" cstate="print"/>
          <a:srcRect b="4059"/>
          <a:stretch>
            <a:fillRect/>
          </a:stretch>
        </p:blipFill>
        <p:spPr>
          <a:xfrm>
            <a:off x="0" y="1754088"/>
            <a:ext cx="3995936" cy="1602904"/>
          </a:xfrm>
          <a:prstGeom prst="rect">
            <a:avLst/>
          </a:prstGeom>
        </p:spPr>
      </p:pic>
      <p:pic>
        <p:nvPicPr>
          <p:cNvPr id="11" name="Picture 12" descr="terp"/>
          <p:cNvPicPr>
            <a:picLocks noChangeAspect="1" noChangeArrowheads="1"/>
          </p:cNvPicPr>
          <p:nvPr/>
        </p:nvPicPr>
        <p:blipFill>
          <a:blip r:embed="rId6" cstate="print"/>
          <a:srcRect/>
          <a:stretch>
            <a:fillRect/>
          </a:stretch>
        </p:blipFill>
        <p:spPr bwMode="auto">
          <a:xfrm>
            <a:off x="35496" y="3284984"/>
            <a:ext cx="3958192" cy="3456384"/>
          </a:xfrm>
          <a:prstGeom prst="rect">
            <a:avLst/>
          </a:prstGeom>
          <a:noFill/>
        </p:spPr>
      </p:pic>
      <p:pic>
        <p:nvPicPr>
          <p:cNvPr id="12" name="Afbeelding 11" descr="terpentiid.jpg"/>
          <p:cNvPicPr>
            <a:picLocks noChangeAspect="1"/>
          </p:cNvPicPr>
          <p:nvPr/>
        </p:nvPicPr>
        <p:blipFill>
          <a:blip r:embed="rId7" cstate="print"/>
          <a:stretch>
            <a:fillRect/>
          </a:stretch>
        </p:blipFill>
        <p:spPr>
          <a:xfrm>
            <a:off x="0" y="764704"/>
            <a:ext cx="9144000" cy="1053689"/>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11760" y="44624"/>
            <a:ext cx="3816424" cy="523220"/>
          </a:xfrm>
          <a:prstGeom prst="rect">
            <a:avLst/>
          </a:prstGeom>
          <a:noFill/>
          <a:ln w="9525">
            <a:noFill/>
            <a:miter lim="800000"/>
            <a:headEnd/>
            <a:tailEnd/>
          </a:ln>
        </p:spPr>
        <p:txBody>
          <a:bodyPr wrap="square">
            <a:spAutoFit/>
          </a:bodyPr>
          <a:lstStyle/>
          <a:p>
            <a:r>
              <a:rPr lang="fy-NL" sz="2800" dirty="0" smtClean="0">
                <a:solidFill>
                  <a:schemeClr val="bg1"/>
                </a:solidFill>
              </a:rPr>
              <a:t>7. De terpbewenners</a:t>
            </a:r>
            <a:endParaRPr lang="fy-NL" sz="2800" dirty="0">
              <a:solidFill>
                <a:schemeClr val="bg1"/>
              </a:solidFill>
            </a:endParaRPr>
          </a:p>
        </p:txBody>
      </p:sp>
      <p:pic>
        <p:nvPicPr>
          <p:cNvPr id="9" name="Picture 12" descr="terp"/>
          <p:cNvPicPr>
            <a:picLocks noChangeAspect="1" noChangeArrowheads="1"/>
          </p:cNvPicPr>
          <p:nvPr/>
        </p:nvPicPr>
        <p:blipFill>
          <a:blip r:embed="rId5" cstate="print"/>
          <a:srcRect/>
          <a:stretch>
            <a:fillRect/>
          </a:stretch>
        </p:blipFill>
        <p:spPr bwMode="auto">
          <a:xfrm>
            <a:off x="35496" y="1916832"/>
            <a:ext cx="5442500" cy="4752528"/>
          </a:xfrm>
          <a:prstGeom prst="rect">
            <a:avLst/>
          </a:prstGeom>
          <a:noFill/>
        </p:spPr>
      </p:pic>
      <p:pic>
        <p:nvPicPr>
          <p:cNvPr id="10" name="Afbeelding 9" descr="terpentiid.jpg"/>
          <p:cNvPicPr>
            <a:picLocks noChangeAspect="1"/>
          </p:cNvPicPr>
          <p:nvPr/>
        </p:nvPicPr>
        <p:blipFill>
          <a:blip r:embed="rId6" cstate="print"/>
          <a:stretch>
            <a:fillRect/>
          </a:stretch>
        </p:blipFill>
        <p:spPr>
          <a:xfrm>
            <a:off x="0" y="764704"/>
            <a:ext cx="9144000" cy="1053689"/>
          </a:xfrm>
          <a:prstGeom prst="rect">
            <a:avLst/>
          </a:prstGeom>
        </p:spPr>
      </p:pic>
      <p:sp>
        <p:nvSpPr>
          <p:cNvPr id="11" name="Rechthoek 10"/>
          <p:cNvSpPr/>
          <p:nvPr/>
        </p:nvSpPr>
        <p:spPr>
          <a:xfrm>
            <a:off x="5508104" y="1844824"/>
            <a:ext cx="3635896" cy="4924425"/>
          </a:xfrm>
          <a:prstGeom prst="rect">
            <a:avLst/>
          </a:prstGeom>
        </p:spPr>
        <p:txBody>
          <a:bodyPr wrap="square">
            <a:spAutoFit/>
          </a:bodyPr>
          <a:lstStyle/>
          <a:p>
            <a:pPr>
              <a:buClr>
                <a:srgbClr val="FF0000"/>
              </a:buClr>
              <a:buFont typeface="Wingdings" pitchFamily="2" charset="2"/>
              <a:buChar char="Ø"/>
            </a:pPr>
            <a:r>
              <a:rPr lang="fy-NL" sz="2000" dirty="0" smtClean="0"/>
              <a:t> </a:t>
            </a:r>
            <a:r>
              <a:rPr lang="fy-NL" sz="2400" dirty="0" smtClean="0"/>
              <a:t>Twa kear deis strûpt it lân dêr foar in grut part ûnder troch it wetter fan de Oseaan en it is net goed te sjen wat lân is of see.</a:t>
            </a:r>
          </a:p>
          <a:p>
            <a:pPr>
              <a:buClr>
                <a:srgbClr val="FF0000"/>
              </a:buClr>
              <a:buFont typeface="Wingdings" pitchFamily="2" charset="2"/>
              <a:buChar char="Ø"/>
            </a:pPr>
            <a:r>
              <a:rPr lang="fy-NL" sz="2400" dirty="0" smtClean="0"/>
              <a:t>  </a:t>
            </a:r>
            <a:r>
              <a:rPr lang="fy-NL" sz="2600" dirty="0" smtClean="0"/>
              <a:t>Dêr</a:t>
            </a:r>
            <a:r>
              <a:rPr lang="fy-NL" sz="2400" dirty="0" smtClean="0"/>
              <a:t> besiket in machteleas folk yn libben te bliuwen troch huzen te bouwen op steile hichten. Dy binne mei de hannen opsmiten ta in hichte dy’t krekt boppe de heechste floed útstekt.  </a:t>
            </a:r>
          </a:p>
        </p:txBody>
      </p:sp>
      <p:sp>
        <p:nvSpPr>
          <p:cNvPr id="12" name="Tekstvak 11"/>
          <p:cNvSpPr txBox="1"/>
          <p:nvPr/>
        </p:nvSpPr>
        <p:spPr>
          <a:xfrm>
            <a:off x="868757" y="6453336"/>
            <a:ext cx="4639347" cy="400110"/>
          </a:xfrm>
          <a:prstGeom prst="rect">
            <a:avLst/>
          </a:prstGeom>
          <a:solidFill>
            <a:schemeClr val="accent6"/>
          </a:solidFill>
        </p:spPr>
        <p:txBody>
          <a:bodyPr wrap="none" rtlCol="0">
            <a:spAutoFit/>
          </a:bodyPr>
          <a:lstStyle/>
          <a:p>
            <a:r>
              <a:rPr lang="fy-NL" sz="2000" dirty="0" smtClean="0">
                <a:solidFill>
                  <a:schemeClr val="bg1"/>
                </a:solidFill>
              </a:rPr>
              <a:t>Tekst fan </a:t>
            </a:r>
            <a:r>
              <a:rPr lang="fy-NL" sz="2000" dirty="0" err="1" smtClean="0">
                <a:solidFill>
                  <a:schemeClr val="bg1"/>
                </a:solidFill>
              </a:rPr>
              <a:t>Plinius</a:t>
            </a:r>
            <a:r>
              <a:rPr lang="fy-NL" sz="2000" dirty="0" smtClean="0">
                <a:solidFill>
                  <a:schemeClr val="bg1"/>
                </a:solidFill>
              </a:rPr>
              <a:t> de Âldere út 77 nei Kristus</a:t>
            </a:r>
            <a:endParaRPr lang="fy-NL" sz="2000" dirty="0">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11760" y="44624"/>
            <a:ext cx="3816424" cy="523220"/>
          </a:xfrm>
          <a:prstGeom prst="rect">
            <a:avLst/>
          </a:prstGeom>
          <a:noFill/>
          <a:ln w="9525">
            <a:noFill/>
            <a:miter lim="800000"/>
            <a:headEnd/>
            <a:tailEnd/>
          </a:ln>
        </p:spPr>
        <p:txBody>
          <a:bodyPr wrap="square">
            <a:spAutoFit/>
          </a:bodyPr>
          <a:lstStyle/>
          <a:p>
            <a:r>
              <a:rPr lang="fy-NL" sz="2800" dirty="0" smtClean="0">
                <a:solidFill>
                  <a:schemeClr val="bg1"/>
                </a:solidFill>
              </a:rPr>
              <a:t>7. De terpbewenners</a:t>
            </a:r>
            <a:endParaRPr lang="fy-NL" sz="2800" dirty="0">
              <a:solidFill>
                <a:schemeClr val="bg1"/>
              </a:solidFill>
            </a:endParaRPr>
          </a:p>
        </p:txBody>
      </p:sp>
      <p:pic>
        <p:nvPicPr>
          <p:cNvPr id="11" name="Afbeelding 10" descr="terpentiid.jpg"/>
          <p:cNvPicPr>
            <a:picLocks noChangeAspect="1"/>
          </p:cNvPicPr>
          <p:nvPr/>
        </p:nvPicPr>
        <p:blipFill>
          <a:blip r:embed="rId5" cstate="print"/>
          <a:stretch>
            <a:fillRect/>
          </a:stretch>
        </p:blipFill>
        <p:spPr>
          <a:xfrm>
            <a:off x="0" y="764704"/>
            <a:ext cx="9144000" cy="1053689"/>
          </a:xfrm>
          <a:prstGeom prst="rect">
            <a:avLst/>
          </a:prstGeom>
        </p:spPr>
      </p:pic>
      <p:pic>
        <p:nvPicPr>
          <p:cNvPr id="12" name="Afbeelding 11" descr="terp.jpg"/>
          <p:cNvPicPr>
            <a:picLocks noChangeAspect="1"/>
          </p:cNvPicPr>
          <p:nvPr/>
        </p:nvPicPr>
        <p:blipFill>
          <a:blip r:embed="rId6" cstate="print"/>
          <a:srcRect b="4059"/>
          <a:stretch>
            <a:fillRect/>
          </a:stretch>
        </p:blipFill>
        <p:spPr>
          <a:xfrm>
            <a:off x="-36513" y="1754088"/>
            <a:ext cx="9201763" cy="3691136"/>
          </a:xfrm>
          <a:prstGeom prst="rect">
            <a:avLst/>
          </a:prstGeom>
        </p:spPr>
      </p:pic>
      <p:sp>
        <p:nvSpPr>
          <p:cNvPr id="14" name="Rechthoek 13"/>
          <p:cNvSpPr/>
          <p:nvPr/>
        </p:nvSpPr>
        <p:spPr>
          <a:xfrm>
            <a:off x="107504" y="5373216"/>
            <a:ext cx="9036496" cy="1569660"/>
          </a:xfrm>
          <a:prstGeom prst="rect">
            <a:avLst/>
          </a:prstGeom>
        </p:spPr>
        <p:txBody>
          <a:bodyPr wrap="square">
            <a:spAutoFit/>
          </a:bodyPr>
          <a:lstStyle/>
          <a:p>
            <a:pPr>
              <a:buClr>
                <a:srgbClr val="FF0000"/>
              </a:buClr>
              <a:buFont typeface="Wingdings" pitchFamily="2" charset="2"/>
              <a:buChar char="Ø"/>
            </a:pPr>
            <a:r>
              <a:rPr lang="fy-NL" sz="2400" dirty="0" smtClean="0"/>
              <a:t> By floed lykje de bewenners op seelju en by eb op skipbrekkelingen. Se libje fan fisk dy’t se mei harren netten yn it slyk fange. Se ferwaarmje harren ferklamme liif troch modder te ferbaanen. Se drinke oars net as reinwetter, dat se yn in kûle foar harren wenning bewarje. </a:t>
            </a:r>
            <a:endParaRPr lang="fy-NL" sz="2400" dirty="0"/>
          </a:p>
        </p:txBody>
      </p:sp>
      <p:sp>
        <p:nvSpPr>
          <p:cNvPr id="16" name="Tekstvak 15"/>
          <p:cNvSpPr txBox="1"/>
          <p:nvPr/>
        </p:nvSpPr>
        <p:spPr>
          <a:xfrm>
            <a:off x="4504653" y="5045114"/>
            <a:ext cx="4639347" cy="400110"/>
          </a:xfrm>
          <a:prstGeom prst="rect">
            <a:avLst/>
          </a:prstGeom>
          <a:solidFill>
            <a:schemeClr val="accent6"/>
          </a:solidFill>
        </p:spPr>
        <p:txBody>
          <a:bodyPr wrap="none" rtlCol="0">
            <a:spAutoFit/>
          </a:bodyPr>
          <a:lstStyle/>
          <a:p>
            <a:r>
              <a:rPr lang="fy-NL" sz="2000" dirty="0" smtClean="0">
                <a:solidFill>
                  <a:schemeClr val="bg1"/>
                </a:solidFill>
              </a:rPr>
              <a:t>Tekst fan Plinius de Aldere út 77 nei Kristus</a:t>
            </a:r>
            <a:endParaRPr lang="fy-NL" sz="2000" dirty="0">
              <a:solidFill>
                <a:schemeClr val="bg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11760" y="44624"/>
            <a:ext cx="3816424" cy="523220"/>
          </a:xfrm>
          <a:prstGeom prst="rect">
            <a:avLst/>
          </a:prstGeom>
          <a:noFill/>
          <a:ln w="9525">
            <a:noFill/>
            <a:miter lim="800000"/>
            <a:headEnd/>
            <a:tailEnd/>
          </a:ln>
        </p:spPr>
        <p:txBody>
          <a:bodyPr wrap="square">
            <a:spAutoFit/>
          </a:bodyPr>
          <a:lstStyle/>
          <a:p>
            <a:r>
              <a:rPr lang="fy-NL" sz="2800" dirty="0" smtClean="0">
                <a:solidFill>
                  <a:schemeClr val="bg1"/>
                </a:solidFill>
              </a:rPr>
              <a:t>7. De terpbewenners</a:t>
            </a:r>
            <a:endParaRPr lang="fy-NL" sz="2800" dirty="0">
              <a:solidFill>
                <a:schemeClr val="bg1"/>
              </a:solidFill>
            </a:endParaRPr>
          </a:p>
        </p:txBody>
      </p:sp>
      <p:pic>
        <p:nvPicPr>
          <p:cNvPr id="9" name="Picture 14" descr="wad3"/>
          <p:cNvPicPr>
            <a:picLocks noChangeAspect="1" noChangeArrowheads="1"/>
          </p:cNvPicPr>
          <p:nvPr/>
        </p:nvPicPr>
        <p:blipFill>
          <a:blip r:embed="rId5" cstate="print"/>
          <a:srcRect/>
          <a:stretch>
            <a:fillRect/>
          </a:stretch>
        </p:blipFill>
        <p:spPr bwMode="auto">
          <a:xfrm>
            <a:off x="107504" y="764703"/>
            <a:ext cx="6624736" cy="5242747"/>
          </a:xfrm>
          <a:prstGeom prst="rect">
            <a:avLst/>
          </a:prstGeom>
          <a:noFill/>
        </p:spPr>
      </p:pic>
      <p:pic>
        <p:nvPicPr>
          <p:cNvPr id="10" name="Picture 15" descr="wad1"/>
          <p:cNvPicPr>
            <a:picLocks noChangeAspect="1" noChangeArrowheads="1"/>
          </p:cNvPicPr>
          <p:nvPr/>
        </p:nvPicPr>
        <p:blipFill>
          <a:blip r:embed="rId6" cstate="print"/>
          <a:srcRect/>
          <a:stretch>
            <a:fillRect/>
          </a:stretch>
        </p:blipFill>
        <p:spPr bwMode="auto">
          <a:xfrm>
            <a:off x="4932040" y="3622158"/>
            <a:ext cx="4392414" cy="3235842"/>
          </a:xfrm>
          <a:prstGeom prst="rect">
            <a:avLst/>
          </a:prstGeom>
          <a:noFill/>
        </p:spPr>
      </p:pic>
      <p:pic>
        <p:nvPicPr>
          <p:cNvPr id="11" name="Afbeelding 10" descr="terpentiid.jpg"/>
          <p:cNvPicPr>
            <a:picLocks noChangeAspect="1"/>
          </p:cNvPicPr>
          <p:nvPr/>
        </p:nvPicPr>
        <p:blipFill>
          <a:blip r:embed="rId7" cstate="print"/>
          <a:stretch>
            <a:fillRect/>
          </a:stretch>
        </p:blipFill>
        <p:spPr>
          <a:xfrm>
            <a:off x="0" y="764704"/>
            <a:ext cx="9144000" cy="1053689"/>
          </a:xfrm>
          <a:prstGeom prst="rect">
            <a:avLst/>
          </a:prstGeom>
        </p:spPr>
      </p:pic>
      <p:sp>
        <p:nvSpPr>
          <p:cNvPr id="12" name="Tekstvak 11"/>
          <p:cNvSpPr txBox="1"/>
          <p:nvPr/>
        </p:nvSpPr>
        <p:spPr>
          <a:xfrm>
            <a:off x="539552" y="6237312"/>
            <a:ext cx="3143168" cy="400110"/>
          </a:xfrm>
          <a:prstGeom prst="rect">
            <a:avLst/>
          </a:prstGeom>
          <a:solidFill>
            <a:schemeClr val="accent6"/>
          </a:solidFill>
        </p:spPr>
        <p:txBody>
          <a:bodyPr wrap="none" rtlCol="0">
            <a:spAutoFit/>
          </a:bodyPr>
          <a:lstStyle/>
          <a:p>
            <a:r>
              <a:rPr lang="fy-NL" dirty="0" smtClean="0">
                <a:solidFill>
                  <a:schemeClr val="bg1"/>
                </a:solidFill>
              </a:rPr>
              <a:t>It wa</a:t>
            </a:r>
            <a:r>
              <a:rPr lang="fy-NL" sz="2000" dirty="0" smtClean="0">
                <a:solidFill>
                  <a:schemeClr val="bg1"/>
                </a:solidFill>
              </a:rPr>
              <a:t>a</a:t>
            </a:r>
            <a:r>
              <a:rPr lang="fy-NL" dirty="0" smtClean="0">
                <a:solidFill>
                  <a:schemeClr val="bg1"/>
                </a:solidFill>
              </a:rPr>
              <a:t>d by </a:t>
            </a:r>
            <a:r>
              <a:rPr lang="fy-NL" dirty="0" err="1" smtClean="0">
                <a:solidFill>
                  <a:schemeClr val="bg1"/>
                </a:solidFill>
              </a:rPr>
              <a:t>Peazens-Moddergat</a:t>
            </a:r>
            <a:r>
              <a:rPr lang="fy-NL" dirty="0" smtClean="0">
                <a:solidFill>
                  <a:schemeClr val="bg1"/>
                </a:solidFill>
              </a:rPr>
              <a:t> </a:t>
            </a:r>
            <a:endParaRPr lang="fy-NL" dirty="0">
              <a:solidFill>
                <a:schemeClr val="bg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11760" y="44624"/>
            <a:ext cx="3816424" cy="523220"/>
          </a:xfrm>
          <a:prstGeom prst="rect">
            <a:avLst/>
          </a:prstGeom>
          <a:noFill/>
          <a:ln w="9525">
            <a:noFill/>
            <a:miter lim="800000"/>
            <a:headEnd/>
            <a:tailEnd/>
          </a:ln>
        </p:spPr>
        <p:txBody>
          <a:bodyPr wrap="square">
            <a:spAutoFit/>
          </a:bodyPr>
          <a:lstStyle/>
          <a:p>
            <a:r>
              <a:rPr lang="fy-NL" sz="2800" dirty="0" smtClean="0">
                <a:solidFill>
                  <a:schemeClr val="bg1"/>
                </a:solidFill>
              </a:rPr>
              <a:t>7. De terpbewenners</a:t>
            </a:r>
            <a:endParaRPr lang="fy-NL" sz="2800" dirty="0">
              <a:solidFill>
                <a:schemeClr val="bg1"/>
              </a:solidFill>
            </a:endParaRPr>
          </a:p>
        </p:txBody>
      </p:sp>
      <p:pic>
        <p:nvPicPr>
          <p:cNvPr id="37890" name="Picture 2" descr="http://jong.tresoar.nl/bronnen/foto/foto_114_g.jpg"/>
          <p:cNvPicPr>
            <a:picLocks noChangeAspect="1" noChangeArrowheads="1"/>
          </p:cNvPicPr>
          <p:nvPr/>
        </p:nvPicPr>
        <p:blipFill>
          <a:blip r:embed="rId5" cstate="print"/>
          <a:srcRect/>
          <a:stretch>
            <a:fillRect/>
          </a:stretch>
        </p:blipFill>
        <p:spPr bwMode="auto">
          <a:xfrm>
            <a:off x="107504" y="764704"/>
            <a:ext cx="3290616" cy="6048672"/>
          </a:xfrm>
          <a:prstGeom prst="rect">
            <a:avLst/>
          </a:prstGeom>
          <a:noFill/>
        </p:spPr>
      </p:pic>
      <p:sp>
        <p:nvSpPr>
          <p:cNvPr id="10" name="Tekstvak 9"/>
          <p:cNvSpPr txBox="1"/>
          <p:nvPr/>
        </p:nvSpPr>
        <p:spPr>
          <a:xfrm>
            <a:off x="3419872" y="692696"/>
            <a:ext cx="5652120" cy="6278642"/>
          </a:xfrm>
          <a:prstGeom prst="rect">
            <a:avLst/>
          </a:prstGeom>
          <a:noFill/>
        </p:spPr>
        <p:txBody>
          <a:bodyPr wrap="square" rtlCol="0">
            <a:spAutoFit/>
          </a:bodyPr>
          <a:lstStyle/>
          <a:p>
            <a:r>
              <a:rPr lang="fy-NL" dirty="0" smtClean="0"/>
              <a:t> Dêr stoart twa kear yn in dei en nacht de Oseaan mei syn tij oer in ûnmjitlike flakte en dêrby kin de natuer syn ieuwen âlde striid net ferbergje oft dit gebiet no by de see oft it lân heart. Dêr bewennet dit earmoedige ras ophege stikken grûn of ferhegingen wat se mei de hân dien ha om boppe it heechst bekende tij te bliuwen. Libjend yn hutten dy't hja boud ha op dy ferhege stikken grûn, lykje hja seelju yn skippen as it wetter harren besingelt, mar op skipbrekkelingen as it wetter wer fuort giet. En de fisk dy't se besykje te fangen, mar dy't ek  mei it wetter fuort wol mei it ôfrinnende tij wêrtroch dat tige muoisum giet. It is foar harren net mooglik om keppels fee te hâlden, en te libjen op molke sa as de oare stammen wol dogge. Se kinne sels net iens mei wylde bisten fjochtsje om't de bosken sa fier fuort binne. Hja flechtsje tou fan sigge en bizen út de sompe om dêrmei netten te meitsjen om fisk te fangen. En se grave modder op mei harren hannen en droegje it yn 'e wyn wat se brûke as brânje (turf) om iten te meitsjen en om harren lichem te waarmjen, beferzen yn de </a:t>
            </a:r>
            <a:r>
              <a:rPr lang="fy-NL" dirty="0" err="1" smtClean="0"/>
              <a:t>noarde</a:t>
            </a:r>
            <a:r>
              <a:rPr lang="fy-NL" dirty="0" smtClean="0"/>
              <a:t> wyn. Har ienige drinken komt fan reinwetter wat se opslaan yn fetten, bewarre yn it foarhôf  fan harren wenning. (Út de fryske wikipedia)</a:t>
            </a:r>
            <a:endParaRPr lang="fy-NL"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107504" y="4941168"/>
            <a:ext cx="9036496" cy="1384995"/>
          </a:xfrm>
          <a:prstGeom prst="rect">
            <a:avLst/>
          </a:prstGeom>
          <a:noFill/>
          <a:ln w="9525">
            <a:noFill/>
            <a:miter lim="800000"/>
            <a:headEnd/>
            <a:tailEnd/>
          </a:ln>
        </p:spPr>
        <p:txBody>
          <a:bodyPr wrap="square">
            <a:spAutoFit/>
          </a:bodyPr>
          <a:lstStyle/>
          <a:p>
            <a:pPr marL="514350" indent="-514350">
              <a:buClr>
                <a:srgbClr val="FF0000"/>
              </a:buClr>
              <a:buFont typeface="Wingdings" pitchFamily="2" charset="2"/>
              <a:buChar char="Ø"/>
            </a:pPr>
            <a:r>
              <a:rPr lang="fy-NL" sz="2800" dirty="0" smtClean="0"/>
              <a:t>Yn Nederlân wienen 1190 terpen. Tsien dêrfan leine yn Dantumadiel.</a:t>
            </a:r>
          </a:p>
          <a:p>
            <a:pPr marL="514350" indent="-514350">
              <a:buClr>
                <a:srgbClr val="FF0000"/>
              </a:buClr>
              <a:buFont typeface="Wingdings" pitchFamily="2" charset="2"/>
              <a:buChar char="Ø"/>
            </a:pPr>
            <a:r>
              <a:rPr lang="fy-NL" sz="2800" dirty="0" smtClean="0"/>
              <a:t>Op de terpen stienen buorkerijen.</a:t>
            </a:r>
            <a:endParaRPr lang="fy-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11760" y="44624"/>
            <a:ext cx="3816424" cy="523220"/>
          </a:xfrm>
          <a:prstGeom prst="rect">
            <a:avLst/>
          </a:prstGeom>
          <a:noFill/>
          <a:ln w="9525">
            <a:noFill/>
            <a:miter lim="800000"/>
            <a:headEnd/>
            <a:tailEnd/>
          </a:ln>
        </p:spPr>
        <p:txBody>
          <a:bodyPr wrap="square">
            <a:spAutoFit/>
          </a:bodyPr>
          <a:lstStyle/>
          <a:p>
            <a:r>
              <a:rPr lang="fy-NL" sz="2800" dirty="0" smtClean="0">
                <a:solidFill>
                  <a:schemeClr val="bg1"/>
                </a:solidFill>
              </a:rPr>
              <a:t>7. De terpbewenners</a:t>
            </a:r>
            <a:endParaRPr lang="fy-NL" sz="2800" dirty="0">
              <a:solidFill>
                <a:schemeClr val="bg1"/>
              </a:solidFill>
            </a:endParaRPr>
          </a:p>
        </p:txBody>
      </p:sp>
      <p:pic>
        <p:nvPicPr>
          <p:cNvPr id="9" name="Picture 18" descr="kaartgrondsoorten"/>
          <p:cNvPicPr>
            <a:picLocks noChangeAspect="1" noChangeArrowheads="1"/>
          </p:cNvPicPr>
          <p:nvPr/>
        </p:nvPicPr>
        <p:blipFill>
          <a:blip r:embed="rId5" cstate="print"/>
          <a:srcRect/>
          <a:stretch>
            <a:fillRect/>
          </a:stretch>
        </p:blipFill>
        <p:spPr bwMode="auto">
          <a:xfrm>
            <a:off x="107504" y="1916832"/>
            <a:ext cx="5183188" cy="2936875"/>
          </a:xfrm>
          <a:prstGeom prst="rect">
            <a:avLst/>
          </a:prstGeom>
          <a:noFill/>
        </p:spPr>
      </p:pic>
      <p:pic>
        <p:nvPicPr>
          <p:cNvPr id="10" name="Afbeelding 9" descr="terpentiid.jpg"/>
          <p:cNvPicPr>
            <a:picLocks noChangeAspect="1"/>
          </p:cNvPicPr>
          <p:nvPr/>
        </p:nvPicPr>
        <p:blipFill>
          <a:blip r:embed="rId6" cstate="print"/>
          <a:stretch>
            <a:fillRect/>
          </a:stretch>
        </p:blipFill>
        <p:spPr>
          <a:xfrm>
            <a:off x="0" y="764704"/>
            <a:ext cx="9144000" cy="1053689"/>
          </a:xfrm>
          <a:prstGeom prst="rect">
            <a:avLst/>
          </a:prstGeom>
        </p:spPr>
      </p:pic>
      <p:pic>
        <p:nvPicPr>
          <p:cNvPr id="11" name="Picture 23" descr="terpboerderij"/>
          <p:cNvPicPr>
            <a:picLocks noChangeAspect="1" noChangeArrowheads="1"/>
          </p:cNvPicPr>
          <p:nvPr/>
        </p:nvPicPr>
        <p:blipFill>
          <a:blip r:embed="rId7" cstate="print"/>
          <a:srcRect/>
          <a:stretch>
            <a:fillRect/>
          </a:stretch>
        </p:blipFill>
        <p:spPr bwMode="auto">
          <a:xfrm>
            <a:off x="4866993" y="1916832"/>
            <a:ext cx="4241511" cy="2952328"/>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4860032" y="4149080"/>
            <a:ext cx="4032448" cy="2677656"/>
          </a:xfrm>
          <a:prstGeom prst="rect">
            <a:avLst/>
          </a:prstGeom>
          <a:noFill/>
          <a:ln w="9525">
            <a:noFill/>
            <a:miter lim="800000"/>
            <a:headEnd/>
            <a:tailEnd/>
          </a:ln>
        </p:spPr>
        <p:txBody>
          <a:bodyPr wrap="square">
            <a:spAutoFit/>
          </a:bodyPr>
          <a:lstStyle/>
          <a:p>
            <a:pPr marL="514350" indent="-514350">
              <a:buClr>
                <a:srgbClr val="FF0000"/>
              </a:buClr>
              <a:buFont typeface="Wingdings" pitchFamily="2" charset="2"/>
              <a:buChar char="Ø"/>
            </a:pPr>
            <a:r>
              <a:rPr lang="fy-NL" sz="2800" dirty="0" smtClean="0"/>
              <a:t>De earste terpen wienen mar lyts. It wienen hústerpen.</a:t>
            </a:r>
          </a:p>
          <a:p>
            <a:pPr marL="514350" indent="-514350">
              <a:buClr>
                <a:srgbClr val="FF0000"/>
              </a:buClr>
              <a:buFont typeface="Wingdings" pitchFamily="2" charset="2"/>
              <a:buChar char="Ø"/>
            </a:pPr>
            <a:r>
              <a:rPr lang="fy-NL" sz="2800" dirty="0" smtClean="0"/>
              <a:t>Inkelde terpen groeiden út ta doarpsterpen. </a:t>
            </a:r>
            <a:endParaRPr lang="fy-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11760" y="44624"/>
            <a:ext cx="3816424" cy="523220"/>
          </a:xfrm>
          <a:prstGeom prst="rect">
            <a:avLst/>
          </a:prstGeom>
          <a:noFill/>
          <a:ln w="9525">
            <a:noFill/>
            <a:miter lim="800000"/>
            <a:headEnd/>
            <a:tailEnd/>
          </a:ln>
        </p:spPr>
        <p:txBody>
          <a:bodyPr wrap="square">
            <a:spAutoFit/>
          </a:bodyPr>
          <a:lstStyle/>
          <a:p>
            <a:r>
              <a:rPr lang="fy-NL" sz="2800" dirty="0" smtClean="0">
                <a:solidFill>
                  <a:schemeClr val="bg1"/>
                </a:solidFill>
              </a:rPr>
              <a:t>7. De terpbewenners</a:t>
            </a:r>
            <a:endParaRPr lang="fy-NL" sz="2800" dirty="0">
              <a:solidFill>
                <a:schemeClr val="bg1"/>
              </a:solidFill>
            </a:endParaRPr>
          </a:p>
        </p:txBody>
      </p:sp>
      <p:pic>
        <p:nvPicPr>
          <p:cNvPr id="9" name="Picture 13" descr="doorsneedrieterpen"/>
          <p:cNvPicPr>
            <a:picLocks noChangeAspect="1" noChangeArrowheads="1"/>
          </p:cNvPicPr>
          <p:nvPr/>
        </p:nvPicPr>
        <p:blipFill>
          <a:blip r:embed="rId5" cstate="print"/>
          <a:srcRect/>
          <a:stretch>
            <a:fillRect/>
          </a:stretch>
        </p:blipFill>
        <p:spPr bwMode="auto">
          <a:xfrm>
            <a:off x="179511" y="764704"/>
            <a:ext cx="8743993" cy="3384376"/>
          </a:xfrm>
          <a:prstGeom prst="rect">
            <a:avLst/>
          </a:prstGeom>
          <a:noFill/>
        </p:spPr>
      </p:pic>
      <p:pic>
        <p:nvPicPr>
          <p:cNvPr id="10" name="Picture 18" descr="kaartgrondsoorten"/>
          <p:cNvPicPr>
            <a:picLocks noChangeAspect="1" noChangeArrowheads="1"/>
          </p:cNvPicPr>
          <p:nvPr/>
        </p:nvPicPr>
        <p:blipFill>
          <a:blip r:embed="rId6" cstate="print"/>
          <a:srcRect/>
          <a:stretch>
            <a:fillRect/>
          </a:stretch>
        </p:blipFill>
        <p:spPr bwMode="auto">
          <a:xfrm>
            <a:off x="179512" y="4149080"/>
            <a:ext cx="4680520" cy="2652055"/>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11760" y="44624"/>
            <a:ext cx="3816424" cy="523220"/>
          </a:xfrm>
          <a:prstGeom prst="rect">
            <a:avLst/>
          </a:prstGeom>
          <a:noFill/>
          <a:ln w="9525">
            <a:noFill/>
            <a:miter lim="800000"/>
            <a:headEnd/>
            <a:tailEnd/>
          </a:ln>
        </p:spPr>
        <p:txBody>
          <a:bodyPr wrap="square">
            <a:spAutoFit/>
          </a:bodyPr>
          <a:lstStyle/>
          <a:p>
            <a:r>
              <a:rPr lang="fy-NL" sz="2800" dirty="0" smtClean="0">
                <a:solidFill>
                  <a:schemeClr val="bg1"/>
                </a:solidFill>
              </a:rPr>
              <a:t>7. De terpbewenners</a:t>
            </a:r>
            <a:endParaRPr lang="fy-NL" sz="2800" dirty="0">
              <a:solidFill>
                <a:schemeClr val="bg1"/>
              </a:solidFill>
            </a:endParaRPr>
          </a:p>
        </p:txBody>
      </p:sp>
      <p:pic>
        <p:nvPicPr>
          <p:cNvPr id="9" name="Picture 14" descr="halligen-terp"/>
          <p:cNvPicPr>
            <a:picLocks noChangeAspect="1" noChangeArrowheads="1"/>
          </p:cNvPicPr>
          <p:nvPr/>
        </p:nvPicPr>
        <p:blipFill>
          <a:blip r:embed="rId5" cstate="print"/>
          <a:srcRect/>
          <a:stretch>
            <a:fillRect/>
          </a:stretch>
        </p:blipFill>
        <p:spPr bwMode="auto">
          <a:xfrm>
            <a:off x="6156176" y="1265465"/>
            <a:ext cx="2915816" cy="1821677"/>
          </a:xfrm>
          <a:prstGeom prst="rect">
            <a:avLst/>
          </a:prstGeom>
          <a:noFill/>
        </p:spPr>
      </p:pic>
      <p:pic>
        <p:nvPicPr>
          <p:cNvPr id="10" name="Picture 15" descr="hallig_langeness_warft_245"/>
          <p:cNvPicPr>
            <a:picLocks noChangeAspect="1" noChangeArrowheads="1"/>
          </p:cNvPicPr>
          <p:nvPr/>
        </p:nvPicPr>
        <p:blipFill>
          <a:blip r:embed="rId6" cstate="print"/>
          <a:srcRect/>
          <a:stretch>
            <a:fillRect/>
          </a:stretch>
        </p:blipFill>
        <p:spPr bwMode="auto">
          <a:xfrm>
            <a:off x="6156176" y="3356992"/>
            <a:ext cx="2895959" cy="2160240"/>
          </a:xfrm>
          <a:prstGeom prst="rect">
            <a:avLst/>
          </a:prstGeom>
          <a:noFill/>
        </p:spPr>
      </p:pic>
      <p:pic>
        <p:nvPicPr>
          <p:cNvPr id="11" name="Afbeelding 10" descr="untstien-doarpsterp.jpg"/>
          <p:cNvPicPr>
            <a:picLocks noChangeAspect="1"/>
          </p:cNvPicPr>
          <p:nvPr/>
        </p:nvPicPr>
        <p:blipFill>
          <a:blip r:embed="rId7" cstate="print"/>
          <a:stretch>
            <a:fillRect/>
          </a:stretch>
        </p:blipFill>
        <p:spPr>
          <a:xfrm>
            <a:off x="107504" y="764704"/>
            <a:ext cx="5976664" cy="600024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11760" y="44624"/>
            <a:ext cx="3816424" cy="523220"/>
          </a:xfrm>
          <a:prstGeom prst="rect">
            <a:avLst/>
          </a:prstGeom>
          <a:noFill/>
          <a:ln w="9525">
            <a:noFill/>
            <a:miter lim="800000"/>
            <a:headEnd/>
            <a:tailEnd/>
          </a:ln>
        </p:spPr>
        <p:txBody>
          <a:bodyPr wrap="square">
            <a:spAutoFit/>
          </a:bodyPr>
          <a:lstStyle/>
          <a:p>
            <a:r>
              <a:rPr lang="fy-NL" sz="2800" dirty="0" smtClean="0">
                <a:solidFill>
                  <a:schemeClr val="bg1"/>
                </a:solidFill>
              </a:rPr>
              <a:t>7. De terpbewenners</a:t>
            </a:r>
            <a:endParaRPr lang="fy-NL" sz="2800" dirty="0">
              <a:solidFill>
                <a:schemeClr val="bg1"/>
              </a:solidFill>
            </a:endParaRPr>
          </a:p>
        </p:txBody>
      </p:sp>
      <p:pic>
        <p:nvPicPr>
          <p:cNvPr id="9" name="Picture 14" descr="terpen800dc"/>
          <p:cNvPicPr>
            <a:picLocks noChangeAspect="1" noChangeArrowheads="1"/>
          </p:cNvPicPr>
          <p:nvPr/>
        </p:nvPicPr>
        <p:blipFill>
          <a:blip r:embed="rId5" cstate="print"/>
          <a:srcRect/>
          <a:stretch>
            <a:fillRect/>
          </a:stretch>
        </p:blipFill>
        <p:spPr bwMode="auto">
          <a:xfrm>
            <a:off x="107504" y="764704"/>
            <a:ext cx="4791006" cy="3312368"/>
          </a:xfrm>
          <a:prstGeom prst="rect">
            <a:avLst/>
          </a:prstGeom>
          <a:noFill/>
        </p:spPr>
      </p:pic>
      <p:pic>
        <p:nvPicPr>
          <p:cNvPr id="10" name="Picture 13" descr="dijkendc"/>
          <p:cNvPicPr>
            <a:picLocks noChangeAspect="1" noChangeArrowheads="1"/>
          </p:cNvPicPr>
          <p:nvPr/>
        </p:nvPicPr>
        <p:blipFill>
          <a:blip r:embed="rId6" cstate="print"/>
          <a:srcRect/>
          <a:stretch>
            <a:fillRect/>
          </a:stretch>
        </p:blipFill>
        <p:spPr bwMode="auto">
          <a:xfrm>
            <a:off x="4610112" y="764704"/>
            <a:ext cx="4426310" cy="3312368"/>
          </a:xfrm>
          <a:prstGeom prst="rect">
            <a:avLst/>
          </a:prstGeom>
          <a:noFill/>
        </p:spPr>
      </p:pic>
      <p:pic>
        <p:nvPicPr>
          <p:cNvPr id="11" name="Picture 12" descr="kaart dijken 1597"/>
          <p:cNvPicPr>
            <a:picLocks noChangeAspect="1" noChangeArrowheads="1"/>
          </p:cNvPicPr>
          <p:nvPr/>
        </p:nvPicPr>
        <p:blipFill>
          <a:blip r:embed="rId7" cstate="print"/>
          <a:srcRect/>
          <a:stretch>
            <a:fillRect/>
          </a:stretch>
        </p:blipFill>
        <p:spPr bwMode="auto">
          <a:xfrm>
            <a:off x="4644008" y="3584576"/>
            <a:ext cx="4391720" cy="3117526"/>
          </a:xfrm>
          <a:prstGeom prst="rect">
            <a:avLst/>
          </a:prstGeom>
          <a:noFill/>
        </p:spPr>
      </p:pic>
      <p:sp>
        <p:nvSpPr>
          <p:cNvPr id="12" name="Tekstvak 11"/>
          <p:cNvSpPr txBox="1"/>
          <p:nvPr/>
        </p:nvSpPr>
        <p:spPr>
          <a:xfrm>
            <a:off x="35496" y="4221088"/>
            <a:ext cx="4536504" cy="2246769"/>
          </a:xfrm>
          <a:prstGeom prst="rect">
            <a:avLst/>
          </a:prstGeom>
          <a:noFill/>
        </p:spPr>
        <p:txBody>
          <a:bodyPr wrap="square" rtlCol="0">
            <a:spAutoFit/>
          </a:bodyPr>
          <a:lstStyle/>
          <a:p>
            <a:pPr>
              <a:buClr>
                <a:srgbClr val="FF0000"/>
              </a:buClr>
              <a:buFont typeface="Wingdings" pitchFamily="2" charset="2"/>
              <a:buChar char="Ø"/>
            </a:pPr>
            <a:r>
              <a:rPr lang="fy-NL" sz="2800" dirty="0" smtClean="0"/>
              <a:t> Hjir sjochst wêr’t yn Fryslân terpen wienen. </a:t>
            </a:r>
          </a:p>
          <a:p>
            <a:pPr>
              <a:buClr>
                <a:srgbClr val="FF0000"/>
              </a:buClr>
              <a:buFont typeface="Wingdings" pitchFamily="2" charset="2"/>
              <a:buChar char="Ø"/>
            </a:pPr>
            <a:r>
              <a:rPr lang="fy-NL" sz="2800" dirty="0" smtClean="0"/>
              <a:t> Sa om ende </a:t>
            </a:r>
            <a:r>
              <a:rPr lang="fy-NL" sz="2800" smtClean="0"/>
              <a:t>by 900 </a:t>
            </a:r>
            <a:r>
              <a:rPr lang="fy-NL" sz="2800" dirty="0" smtClean="0"/>
              <a:t>nei Kristus begûnen de minsken mei it oanlizzen fan diken. </a:t>
            </a:r>
            <a:endParaRPr lang="fy-NL" sz="2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7452320" y="6237312"/>
            <a:ext cx="1368152" cy="523220"/>
          </a:xfrm>
          <a:prstGeom prst="rect">
            <a:avLst/>
          </a:prstGeom>
          <a:noFill/>
          <a:ln w="9525">
            <a:noFill/>
            <a:miter lim="800000"/>
            <a:headEnd/>
            <a:tailEnd/>
          </a:ln>
        </p:spPr>
        <p:txBody>
          <a:bodyPr wrap="square">
            <a:spAutoFit/>
          </a:bodyPr>
          <a:lstStyle/>
          <a:p>
            <a:pPr marL="514350" indent="-514350">
              <a:buClr>
                <a:srgbClr val="FF0000"/>
              </a:buClr>
              <a:buFont typeface="Wingdings" pitchFamily="2" charset="2"/>
              <a:buChar char="Ø"/>
            </a:pPr>
            <a:r>
              <a:rPr lang="fy-NL" sz="2800" dirty="0" smtClean="0"/>
              <a:t>Yn</a:t>
            </a:r>
            <a:endParaRPr lang="fy-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pic>
        <p:nvPicPr>
          <p:cNvPr id="9" name="Afbeelding 13" descr="EW,_HistoClips__foto_Romeinen.jpeg"/>
          <p:cNvPicPr>
            <a:picLocks noChangeAspect="1"/>
          </p:cNvPicPr>
          <p:nvPr/>
        </p:nvPicPr>
        <p:blipFill>
          <a:blip r:embed="rId5" cstate="print"/>
          <a:srcRect/>
          <a:stretch>
            <a:fillRect/>
          </a:stretch>
        </p:blipFill>
        <p:spPr bwMode="auto">
          <a:xfrm>
            <a:off x="395288" y="836613"/>
            <a:ext cx="8137525" cy="5808662"/>
          </a:xfrm>
          <a:prstGeom prst="rect">
            <a:avLst/>
          </a:prstGeom>
          <a:noFill/>
          <a:ln w="9525">
            <a:noFill/>
            <a:miter lim="800000"/>
            <a:headEnd/>
            <a:tailEnd/>
          </a:ln>
        </p:spPr>
      </p:pic>
      <p:sp>
        <p:nvSpPr>
          <p:cNvPr id="10" name="Text Box 4"/>
          <p:cNvSpPr txBox="1">
            <a:spLocks noChangeArrowheads="1"/>
          </p:cNvSpPr>
          <p:nvPr/>
        </p:nvSpPr>
        <p:spPr bwMode="auto">
          <a:xfrm>
            <a:off x="2627785" y="6453336"/>
            <a:ext cx="2304256" cy="400110"/>
          </a:xfrm>
          <a:prstGeom prst="rect">
            <a:avLst/>
          </a:prstGeom>
          <a:solidFill>
            <a:schemeClr val="accent6"/>
          </a:solidFill>
          <a:ln w="9525">
            <a:noFill/>
            <a:miter lim="800000"/>
            <a:headEnd/>
            <a:tailEnd/>
          </a:ln>
        </p:spPr>
        <p:txBody>
          <a:bodyPr wrap="square">
            <a:spAutoFit/>
          </a:bodyPr>
          <a:lstStyle/>
          <a:p>
            <a:pPr>
              <a:buClr>
                <a:srgbClr val="FF3300"/>
              </a:buClr>
            </a:pPr>
            <a:r>
              <a:rPr lang="nl-NL" sz="2000" dirty="0" err="1" smtClean="0">
                <a:solidFill>
                  <a:schemeClr val="bg1"/>
                </a:solidFill>
              </a:rPr>
              <a:t>Romeinske</a:t>
            </a:r>
            <a:r>
              <a:rPr lang="nl-NL" sz="2000" dirty="0" smtClean="0">
                <a:solidFill>
                  <a:schemeClr val="bg1"/>
                </a:solidFill>
              </a:rPr>
              <a:t> </a:t>
            </a:r>
            <a:r>
              <a:rPr lang="nl-NL" sz="2000" dirty="0">
                <a:solidFill>
                  <a:schemeClr val="bg1"/>
                </a:solidFill>
              </a:rPr>
              <a:t>soldaten </a:t>
            </a:r>
          </a:p>
        </p:txBody>
      </p:sp>
      <p:sp>
        <p:nvSpPr>
          <p:cNvPr id="11" name="Text Box 6"/>
          <p:cNvSpPr txBox="1">
            <a:spLocks noChangeArrowheads="1"/>
          </p:cNvSpPr>
          <p:nvPr/>
        </p:nvSpPr>
        <p:spPr bwMode="auto">
          <a:xfrm>
            <a:off x="1259632" y="44624"/>
            <a:ext cx="6336704" cy="523220"/>
          </a:xfrm>
          <a:prstGeom prst="rect">
            <a:avLst/>
          </a:prstGeom>
          <a:noFill/>
          <a:ln w="9525">
            <a:noFill/>
            <a:miter lim="800000"/>
            <a:headEnd/>
            <a:tailEnd/>
          </a:ln>
        </p:spPr>
        <p:txBody>
          <a:bodyPr wrap="square">
            <a:spAutoFit/>
          </a:bodyPr>
          <a:lstStyle/>
          <a:p>
            <a:r>
              <a:rPr lang="fy-NL" sz="2800" dirty="0" smtClean="0">
                <a:solidFill>
                  <a:schemeClr val="bg1"/>
                </a:solidFill>
              </a:rPr>
              <a:t>1. De Romeinen feroverje in wrâldryk</a:t>
            </a:r>
            <a:endParaRPr lang="fy-NL" sz="2800" dirty="0">
              <a:solidFill>
                <a:schemeClr val="bg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11760" y="44624"/>
            <a:ext cx="3816424" cy="523220"/>
          </a:xfrm>
          <a:prstGeom prst="rect">
            <a:avLst/>
          </a:prstGeom>
          <a:noFill/>
          <a:ln w="9525">
            <a:noFill/>
            <a:miter lim="800000"/>
            <a:headEnd/>
            <a:tailEnd/>
          </a:ln>
        </p:spPr>
        <p:txBody>
          <a:bodyPr wrap="square">
            <a:spAutoFit/>
          </a:bodyPr>
          <a:lstStyle/>
          <a:p>
            <a:r>
              <a:rPr lang="fy-NL" sz="2800" dirty="0" smtClean="0">
                <a:solidFill>
                  <a:schemeClr val="bg1"/>
                </a:solidFill>
              </a:rPr>
              <a:t>7. De terpbewenners</a:t>
            </a:r>
            <a:endParaRPr lang="fy-NL" sz="2800" dirty="0">
              <a:solidFill>
                <a:schemeClr val="bg1"/>
              </a:solidFill>
            </a:endParaRPr>
          </a:p>
        </p:txBody>
      </p:sp>
      <p:pic>
        <p:nvPicPr>
          <p:cNvPr id="9" name="Picture 15" descr="dijk dok"/>
          <p:cNvPicPr>
            <a:picLocks noChangeAspect="1" noChangeArrowheads="1"/>
          </p:cNvPicPr>
          <p:nvPr/>
        </p:nvPicPr>
        <p:blipFill>
          <a:blip r:embed="rId5" cstate="print"/>
          <a:srcRect t="13422" b="3355"/>
          <a:stretch>
            <a:fillRect/>
          </a:stretch>
        </p:blipFill>
        <p:spPr bwMode="auto">
          <a:xfrm>
            <a:off x="107503" y="764704"/>
            <a:ext cx="8880813" cy="5544616"/>
          </a:xfrm>
          <a:prstGeom prst="rect">
            <a:avLst/>
          </a:prstGeom>
          <a:noFill/>
        </p:spPr>
      </p:pic>
      <p:sp>
        <p:nvSpPr>
          <p:cNvPr id="11" name="Tekstvak 10"/>
          <p:cNvSpPr txBox="1"/>
          <p:nvPr/>
        </p:nvSpPr>
        <p:spPr>
          <a:xfrm>
            <a:off x="2267744" y="6381328"/>
            <a:ext cx="4024243" cy="400110"/>
          </a:xfrm>
          <a:prstGeom prst="rect">
            <a:avLst/>
          </a:prstGeom>
          <a:solidFill>
            <a:schemeClr val="accent6"/>
          </a:solidFill>
        </p:spPr>
        <p:txBody>
          <a:bodyPr wrap="none" rtlCol="0">
            <a:spAutoFit/>
          </a:bodyPr>
          <a:lstStyle/>
          <a:p>
            <a:r>
              <a:rPr lang="fy-NL" sz="2000" dirty="0" smtClean="0">
                <a:solidFill>
                  <a:schemeClr val="bg1"/>
                </a:solidFill>
              </a:rPr>
              <a:t>In stik fan de âlde seedyk by Dokkum</a:t>
            </a:r>
            <a:endParaRPr lang="fy-NL" sz="2000" dirty="0">
              <a:solidFill>
                <a:schemeClr val="bg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11760" y="44624"/>
            <a:ext cx="3816424" cy="523220"/>
          </a:xfrm>
          <a:prstGeom prst="rect">
            <a:avLst/>
          </a:prstGeom>
          <a:noFill/>
          <a:ln w="9525">
            <a:noFill/>
            <a:miter lim="800000"/>
            <a:headEnd/>
            <a:tailEnd/>
          </a:ln>
        </p:spPr>
        <p:txBody>
          <a:bodyPr wrap="square">
            <a:spAutoFit/>
          </a:bodyPr>
          <a:lstStyle/>
          <a:p>
            <a:r>
              <a:rPr lang="fy-NL" sz="2800" dirty="0" smtClean="0">
                <a:solidFill>
                  <a:schemeClr val="bg1"/>
                </a:solidFill>
              </a:rPr>
              <a:t>7. De terpbewenners</a:t>
            </a:r>
            <a:endParaRPr lang="fy-NL" sz="2800" dirty="0">
              <a:solidFill>
                <a:schemeClr val="bg1"/>
              </a:solidFill>
            </a:endParaRPr>
          </a:p>
        </p:txBody>
      </p:sp>
      <p:pic>
        <p:nvPicPr>
          <p:cNvPr id="11" name="Picture 13" descr="terpafgraven"/>
          <p:cNvPicPr>
            <a:picLocks noChangeAspect="1" noChangeArrowheads="1"/>
          </p:cNvPicPr>
          <p:nvPr/>
        </p:nvPicPr>
        <p:blipFill>
          <a:blip r:embed="rId5" cstate="print"/>
          <a:srcRect/>
          <a:stretch>
            <a:fillRect/>
          </a:stretch>
        </p:blipFill>
        <p:spPr bwMode="auto">
          <a:xfrm>
            <a:off x="63883" y="2996952"/>
            <a:ext cx="5300205" cy="3750366"/>
          </a:xfrm>
          <a:prstGeom prst="rect">
            <a:avLst/>
          </a:prstGeom>
          <a:noFill/>
        </p:spPr>
      </p:pic>
      <p:pic>
        <p:nvPicPr>
          <p:cNvPr id="12" name="Afbeelding 11" descr="terpôfgraving.jpg"/>
          <p:cNvPicPr>
            <a:picLocks noChangeAspect="1"/>
          </p:cNvPicPr>
          <p:nvPr/>
        </p:nvPicPr>
        <p:blipFill>
          <a:blip r:embed="rId6" cstate="print"/>
          <a:stretch>
            <a:fillRect/>
          </a:stretch>
        </p:blipFill>
        <p:spPr>
          <a:xfrm>
            <a:off x="86841" y="764704"/>
            <a:ext cx="5277247" cy="2110899"/>
          </a:xfrm>
          <a:prstGeom prst="rect">
            <a:avLst/>
          </a:prstGeom>
        </p:spPr>
      </p:pic>
      <p:sp>
        <p:nvSpPr>
          <p:cNvPr id="14" name="Tekstvak 13"/>
          <p:cNvSpPr txBox="1"/>
          <p:nvPr/>
        </p:nvSpPr>
        <p:spPr>
          <a:xfrm>
            <a:off x="5508104" y="764704"/>
            <a:ext cx="3635896" cy="5693866"/>
          </a:xfrm>
          <a:prstGeom prst="rect">
            <a:avLst/>
          </a:prstGeom>
          <a:noFill/>
        </p:spPr>
        <p:txBody>
          <a:bodyPr wrap="square" rtlCol="0">
            <a:spAutoFit/>
          </a:bodyPr>
          <a:lstStyle/>
          <a:p>
            <a:pPr>
              <a:buClr>
                <a:srgbClr val="FF0000"/>
              </a:buClr>
              <a:buFont typeface="Wingdings" pitchFamily="2" charset="2"/>
              <a:buChar char="Ø"/>
            </a:pPr>
            <a:r>
              <a:rPr lang="fy-NL" dirty="0" smtClean="0"/>
              <a:t> </a:t>
            </a:r>
            <a:r>
              <a:rPr lang="fy-NL" sz="2800" dirty="0" smtClean="0"/>
              <a:t>Yn de tweintichste ieu waarden in protte terpen ôfgroeven. </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 De fruchtbere terpgrûn waard ferkocht oan boeren op de sângrûn. </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 By it ôfgraven kamen der in protte terpfynsten foar it ljocht. </a:t>
            </a:r>
            <a:endParaRPr lang="fy-NL" sz="28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11760" y="44624"/>
            <a:ext cx="3816424" cy="523220"/>
          </a:xfrm>
          <a:prstGeom prst="rect">
            <a:avLst/>
          </a:prstGeom>
          <a:noFill/>
          <a:ln w="9525">
            <a:noFill/>
            <a:miter lim="800000"/>
            <a:headEnd/>
            <a:tailEnd/>
          </a:ln>
        </p:spPr>
        <p:txBody>
          <a:bodyPr wrap="square">
            <a:spAutoFit/>
          </a:bodyPr>
          <a:lstStyle/>
          <a:p>
            <a:r>
              <a:rPr lang="fy-NL" sz="2800" dirty="0" smtClean="0">
                <a:solidFill>
                  <a:schemeClr val="bg1"/>
                </a:solidFill>
              </a:rPr>
              <a:t>7. De terpbewenners</a:t>
            </a:r>
            <a:endParaRPr lang="fy-NL" sz="2800" dirty="0">
              <a:solidFill>
                <a:schemeClr val="bg1"/>
              </a:solidFill>
            </a:endParaRPr>
          </a:p>
        </p:txBody>
      </p:sp>
      <p:pic>
        <p:nvPicPr>
          <p:cNvPr id="9" name="Picture 14" descr="hogebeinteumdc"/>
          <p:cNvPicPr>
            <a:picLocks noChangeAspect="1" noChangeArrowheads="1"/>
          </p:cNvPicPr>
          <p:nvPr/>
        </p:nvPicPr>
        <p:blipFill>
          <a:blip r:embed="rId5" cstate="print"/>
          <a:srcRect/>
          <a:stretch>
            <a:fillRect/>
          </a:stretch>
        </p:blipFill>
        <p:spPr bwMode="auto">
          <a:xfrm>
            <a:off x="107503" y="764703"/>
            <a:ext cx="7967585" cy="5976665"/>
          </a:xfrm>
          <a:prstGeom prst="rect">
            <a:avLst/>
          </a:prstGeom>
          <a:noFill/>
        </p:spPr>
      </p:pic>
      <p:sp>
        <p:nvSpPr>
          <p:cNvPr id="11" name="Tekstvak 10"/>
          <p:cNvSpPr txBox="1"/>
          <p:nvPr/>
        </p:nvSpPr>
        <p:spPr>
          <a:xfrm>
            <a:off x="5940152" y="6381328"/>
            <a:ext cx="3072316" cy="400110"/>
          </a:xfrm>
          <a:prstGeom prst="rect">
            <a:avLst/>
          </a:prstGeom>
          <a:solidFill>
            <a:schemeClr val="accent6"/>
          </a:solidFill>
        </p:spPr>
        <p:txBody>
          <a:bodyPr wrap="none" rtlCol="0">
            <a:spAutoFit/>
          </a:bodyPr>
          <a:lstStyle/>
          <a:p>
            <a:r>
              <a:rPr lang="fy-NL" sz="2000" dirty="0" smtClean="0">
                <a:solidFill>
                  <a:schemeClr val="bg1"/>
                </a:solidFill>
              </a:rPr>
              <a:t>Terpôfgraving Hegebeintum</a:t>
            </a:r>
            <a:endParaRPr lang="fy-NL" sz="2000" dirty="0">
              <a:solidFill>
                <a:schemeClr val="bg1"/>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11760" y="44624"/>
            <a:ext cx="3816424" cy="523220"/>
          </a:xfrm>
          <a:prstGeom prst="rect">
            <a:avLst/>
          </a:prstGeom>
          <a:noFill/>
          <a:ln w="9525">
            <a:noFill/>
            <a:miter lim="800000"/>
            <a:headEnd/>
            <a:tailEnd/>
          </a:ln>
        </p:spPr>
        <p:txBody>
          <a:bodyPr wrap="square">
            <a:spAutoFit/>
          </a:bodyPr>
          <a:lstStyle/>
          <a:p>
            <a:r>
              <a:rPr lang="fy-NL" sz="2800" dirty="0" smtClean="0">
                <a:solidFill>
                  <a:schemeClr val="bg1"/>
                </a:solidFill>
              </a:rPr>
              <a:t>7. De terpbewenners</a:t>
            </a:r>
            <a:endParaRPr lang="fy-NL" sz="2800" dirty="0">
              <a:solidFill>
                <a:schemeClr val="bg1"/>
              </a:solidFill>
            </a:endParaRPr>
          </a:p>
        </p:txBody>
      </p:sp>
      <p:pic>
        <p:nvPicPr>
          <p:cNvPr id="10" name="Picture 13" descr="terpafgraven"/>
          <p:cNvPicPr>
            <a:picLocks noChangeAspect="1" noChangeArrowheads="1"/>
          </p:cNvPicPr>
          <p:nvPr/>
        </p:nvPicPr>
        <p:blipFill>
          <a:blip r:embed="rId5" cstate="print"/>
          <a:srcRect/>
          <a:stretch>
            <a:fillRect/>
          </a:stretch>
        </p:blipFill>
        <p:spPr bwMode="auto">
          <a:xfrm>
            <a:off x="259691" y="764704"/>
            <a:ext cx="8446521" cy="5976664"/>
          </a:xfrm>
          <a:prstGeom prst="rect">
            <a:avLst/>
          </a:prstGeom>
          <a:noFill/>
        </p:spPr>
      </p:pic>
      <p:sp>
        <p:nvSpPr>
          <p:cNvPr id="9" name="Tekstvak 8"/>
          <p:cNvSpPr txBox="1"/>
          <p:nvPr/>
        </p:nvSpPr>
        <p:spPr>
          <a:xfrm>
            <a:off x="7092280" y="6457890"/>
            <a:ext cx="1598836" cy="400110"/>
          </a:xfrm>
          <a:prstGeom prst="rect">
            <a:avLst/>
          </a:prstGeom>
          <a:solidFill>
            <a:schemeClr val="accent6"/>
          </a:solidFill>
        </p:spPr>
        <p:txBody>
          <a:bodyPr wrap="none" rtlCol="0">
            <a:spAutoFit/>
          </a:bodyPr>
          <a:lstStyle/>
          <a:p>
            <a:r>
              <a:rPr lang="fy-NL" sz="2000" dirty="0" smtClean="0">
                <a:solidFill>
                  <a:schemeClr val="bg1"/>
                </a:solidFill>
              </a:rPr>
              <a:t>Terpôfgraving</a:t>
            </a:r>
            <a:endParaRPr lang="fy-NL" sz="2000" dirty="0">
              <a:solidFill>
                <a:schemeClr val="bg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2771800" y="5192613"/>
            <a:ext cx="6120680" cy="1692771"/>
          </a:xfrm>
          <a:prstGeom prst="rect">
            <a:avLst/>
          </a:prstGeom>
          <a:noFill/>
          <a:ln w="9525">
            <a:noFill/>
            <a:miter lim="800000"/>
            <a:headEnd/>
            <a:tailEnd/>
          </a:ln>
        </p:spPr>
        <p:txBody>
          <a:bodyPr wrap="square">
            <a:spAutoFit/>
          </a:bodyPr>
          <a:lstStyle/>
          <a:p>
            <a:pPr marL="514350" indent="-514350">
              <a:buClr>
                <a:srgbClr val="FF0000"/>
              </a:buClr>
              <a:buFont typeface="Wingdings" pitchFamily="2" charset="2"/>
              <a:buChar char="Ø"/>
            </a:pPr>
            <a:r>
              <a:rPr lang="fy-NL" sz="2600" dirty="0" smtClean="0"/>
              <a:t>Yn de Driezumerterp waarden dizze munten fûn.</a:t>
            </a:r>
          </a:p>
          <a:p>
            <a:pPr marL="514350" indent="-514350">
              <a:buClr>
                <a:srgbClr val="FF0000"/>
              </a:buClr>
              <a:buFont typeface="Wingdings" pitchFamily="2" charset="2"/>
              <a:buChar char="Ø"/>
            </a:pPr>
            <a:r>
              <a:rPr lang="fy-NL" sz="2600" dirty="0" smtClean="0"/>
              <a:t>Dizze mantelspjeld (fibula) is fûn yn Winaam.</a:t>
            </a:r>
            <a:endParaRPr lang="fy-NL" sz="26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11760" y="44624"/>
            <a:ext cx="3816424" cy="523220"/>
          </a:xfrm>
          <a:prstGeom prst="rect">
            <a:avLst/>
          </a:prstGeom>
          <a:noFill/>
          <a:ln w="9525">
            <a:noFill/>
            <a:miter lim="800000"/>
            <a:headEnd/>
            <a:tailEnd/>
          </a:ln>
        </p:spPr>
        <p:txBody>
          <a:bodyPr wrap="square">
            <a:spAutoFit/>
          </a:bodyPr>
          <a:lstStyle/>
          <a:p>
            <a:r>
              <a:rPr lang="fy-NL" sz="2800" dirty="0" smtClean="0">
                <a:solidFill>
                  <a:schemeClr val="bg1"/>
                </a:solidFill>
              </a:rPr>
              <a:t>7. De terpbewenners</a:t>
            </a:r>
            <a:endParaRPr lang="fy-NL" sz="2800" dirty="0">
              <a:solidFill>
                <a:schemeClr val="bg1"/>
              </a:solidFill>
            </a:endParaRPr>
          </a:p>
        </p:txBody>
      </p:sp>
      <p:pic>
        <p:nvPicPr>
          <p:cNvPr id="9" name="Picture 15" descr="fibulawijnaldum"/>
          <p:cNvPicPr>
            <a:picLocks noChangeAspect="1" noChangeArrowheads="1"/>
          </p:cNvPicPr>
          <p:nvPr/>
        </p:nvPicPr>
        <p:blipFill>
          <a:blip r:embed="rId5" cstate="print"/>
          <a:srcRect/>
          <a:stretch>
            <a:fillRect/>
          </a:stretch>
        </p:blipFill>
        <p:spPr bwMode="auto">
          <a:xfrm>
            <a:off x="107504" y="764704"/>
            <a:ext cx="2736304" cy="5941462"/>
          </a:xfrm>
          <a:prstGeom prst="rect">
            <a:avLst/>
          </a:prstGeom>
          <a:noFill/>
        </p:spPr>
      </p:pic>
      <p:pic>
        <p:nvPicPr>
          <p:cNvPr id="10" name="Picture 14" descr="munten driesum"/>
          <p:cNvPicPr>
            <a:picLocks noChangeAspect="1" noChangeArrowheads="1"/>
          </p:cNvPicPr>
          <p:nvPr/>
        </p:nvPicPr>
        <p:blipFill>
          <a:blip r:embed="rId6" cstate="print"/>
          <a:srcRect/>
          <a:stretch>
            <a:fillRect/>
          </a:stretch>
        </p:blipFill>
        <p:spPr bwMode="auto">
          <a:xfrm>
            <a:off x="2960069" y="795188"/>
            <a:ext cx="6076428" cy="450602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11760" y="44624"/>
            <a:ext cx="3816424" cy="523220"/>
          </a:xfrm>
          <a:prstGeom prst="rect">
            <a:avLst/>
          </a:prstGeom>
          <a:noFill/>
          <a:ln w="9525">
            <a:noFill/>
            <a:miter lim="800000"/>
            <a:headEnd/>
            <a:tailEnd/>
          </a:ln>
        </p:spPr>
        <p:txBody>
          <a:bodyPr wrap="square">
            <a:spAutoFit/>
          </a:bodyPr>
          <a:lstStyle/>
          <a:p>
            <a:r>
              <a:rPr lang="fy-NL" sz="2800" dirty="0" smtClean="0">
                <a:solidFill>
                  <a:schemeClr val="bg1"/>
                </a:solidFill>
              </a:rPr>
              <a:t>7. De terpbewenners</a:t>
            </a:r>
            <a:endParaRPr lang="fy-NL" sz="2800" dirty="0">
              <a:solidFill>
                <a:schemeClr val="bg1"/>
              </a:solidFill>
            </a:endParaRPr>
          </a:p>
        </p:txBody>
      </p:sp>
      <p:pic>
        <p:nvPicPr>
          <p:cNvPr id="9" name="Picture 15" descr="terpdobbelstenen"/>
          <p:cNvPicPr>
            <a:picLocks noChangeAspect="1" noChangeArrowheads="1"/>
          </p:cNvPicPr>
          <p:nvPr/>
        </p:nvPicPr>
        <p:blipFill>
          <a:blip r:embed="rId5" cstate="print"/>
          <a:srcRect/>
          <a:stretch>
            <a:fillRect/>
          </a:stretch>
        </p:blipFill>
        <p:spPr bwMode="auto">
          <a:xfrm>
            <a:off x="4932040" y="764703"/>
            <a:ext cx="4105201" cy="3076441"/>
          </a:xfrm>
          <a:prstGeom prst="rect">
            <a:avLst/>
          </a:prstGeom>
          <a:noFill/>
        </p:spPr>
      </p:pic>
      <p:pic>
        <p:nvPicPr>
          <p:cNvPr id="10" name="Picture 12" descr="urn klaarkamp"/>
          <p:cNvPicPr>
            <a:picLocks noChangeAspect="1" noChangeArrowheads="1"/>
          </p:cNvPicPr>
          <p:nvPr/>
        </p:nvPicPr>
        <p:blipFill>
          <a:blip r:embed="rId6" cstate="print"/>
          <a:srcRect/>
          <a:stretch>
            <a:fillRect/>
          </a:stretch>
        </p:blipFill>
        <p:spPr bwMode="auto">
          <a:xfrm>
            <a:off x="107503" y="764704"/>
            <a:ext cx="4695291" cy="3096344"/>
          </a:xfrm>
          <a:prstGeom prst="rect">
            <a:avLst/>
          </a:prstGeom>
          <a:noFill/>
        </p:spPr>
      </p:pic>
      <p:pic>
        <p:nvPicPr>
          <p:cNvPr id="11" name="Picture 14" descr="terpschaar"/>
          <p:cNvPicPr>
            <a:picLocks noChangeAspect="1" noChangeArrowheads="1"/>
          </p:cNvPicPr>
          <p:nvPr/>
        </p:nvPicPr>
        <p:blipFill>
          <a:blip r:embed="rId7" cstate="print"/>
          <a:srcRect/>
          <a:stretch>
            <a:fillRect/>
          </a:stretch>
        </p:blipFill>
        <p:spPr bwMode="auto">
          <a:xfrm>
            <a:off x="539551" y="4005064"/>
            <a:ext cx="8208913" cy="2736304"/>
          </a:xfrm>
          <a:prstGeom prst="rect">
            <a:avLst/>
          </a:prstGeom>
          <a:noFill/>
        </p:spPr>
      </p:pic>
      <p:sp>
        <p:nvSpPr>
          <p:cNvPr id="12" name="Tekstvak 11"/>
          <p:cNvSpPr txBox="1"/>
          <p:nvPr/>
        </p:nvSpPr>
        <p:spPr>
          <a:xfrm>
            <a:off x="3203848" y="3717032"/>
            <a:ext cx="2672398" cy="400110"/>
          </a:xfrm>
          <a:prstGeom prst="rect">
            <a:avLst/>
          </a:prstGeom>
          <a:solidFill>
            <a:schemeClr val="accent6"/>
          </a:solidFill>
        </p:spPr>
        <p:txBody>
          <a:bodyPr wrap="none" rtlCol="0">
            <a:spAutoFit/>
          </a:bodyPr>
          <a:lstStyle/>
          <a:p>
            <a:r>
              <a:rPr lang="fy-NL" sz="2000" dirty="0" smtClean="0">
                <a:solidFill>
                  <a:schemeClr val="bg1"/>
                </a:solidFill>
              </a:rPr>
              <a:t>Frysk museum Ljouwert</a:t>
            </a:r>
            <a:endParaRPr lang="fy-NL" sz="2000" dirty="0">
              <a:solidFill>
                <a:schemeClr val="bg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411760" y="44624"/>
            <a:ext cx="3816424" cy="523220"/>
          </a:xfrm>
          <a:prstGeom prst="rect">
            <a:avLst/>
          </a:prstGeom>
          <a:noFill/>
          <a:ln w="9525">
            <a:noFill/>
            <a:miter lim="800000"/>
            <a:headEnd/>
            <a:tailEnd/>
          </a:ln>
        </p:spPr>
        <p:txBody>
          <a:bodyPr wrap="square">
            <a:spAutoFit/>
          </a:bodyPr>
          <a:lstStyle/>
          <a:p>
            <a:r>
              <a:rPr lang="fy-NL" sz="2800" dirty="0" smtClean="0">
                <a:solidFill>
                  <a:schemeClr val="bg1"/>
                </a:solidFill>
              </a:rPr>
              <a:t>7. De terpbewenners</a:t>
            </a:r>
            <a:endParaRPr lang="fy-NL" sz="2800" dirty="0">
              <a:solidFill>
                <a:schemeClr val="bg1"/>
              </a:solidFill>
            </a:endParaRPr>
          </a:p>
        </p:txBody>
      </p:sp>
      <p:pic>
        <p:nvPicPr>
          <p:cNvPr id="9" name="Picture 17" descr="terpsieraden"/>
          <p:cNvPicPr>
            <a:picLocks noChangeAspect="1" noChangeArrowheads="1"/>
          </p:cNvPicPr>
          <p:nvPr/>
        </p:nvPicPr>
        <p:blipFill>
          <a:blip r:embed="rId5" cstate="print"/>
          <a:srcRect/>
          <a:stretch>
            <a:fillRect/>
          </a:stretch>
        </p:blipFill>
        <p:spPr bwMode="auto">
          <a:xfrm>
            <a:off x="107504" y="764704"/>
            <a:ext cx="5031175" cy="3816424"/>
          </a:xfrm>
          <a:prstGeom prst="rect">
            <a:avLst/>
          </a:prstGeom>
          <a:noFill/>
        </p:spPr>
      </p:pic>
      <p:pic>
        <p:nvPicPr>
          <p:cNvPr id="10" name="Picture 16" descr="terpkammen"/>
          <p:cNvPicPr>
            <a:picLocks noChangeAspect="1" noChangeArrowheads="1"/>
          </p:cNvPicPr>
          <p:nvPr/>
        </p:nvPicPr>
        <p:blipFill>
          <a:blip r:embed="rId6" cstate="print"/>
          <a:srcRect/>
          <a:stretch>
            <a:fillRect/>
          </a:stretch>
        </p:blipFill>
        <p:spPr bwMode="auto">
          <a:xfrm>
            <a:off x="3851920" y="3273069"/>
            <a:ext cx="5185073" cy="3584931"/>
          </a:xfrm>
          <a:prstGeom prst="rect">
            <a:avLst/>
          </a:prstGeom>
          <a:noFill/>
        </p:spPr>
      </p:pic>
      <p:sp>
        <p:nvSpPr>
          <p:cNvPr id="11" name="Tekstvak 10"/>
          <p:cNvSpPr txBox="1"/>
          <p:nvPr/>
        </p:nvSpPr>
        <p:spPr>
          <a:xfrm>
            <a:off x="1115616" y="4581128"/>
            <a:ext cx="2672398" cy="400110"/>
          </a:xfrm>
          <a:prstGeom prst="rect">
            <a:avLst/>
          </a:prstGeom>
          <a:solidFill>
            <a:schemeClr val="accent6"/>
          </a:solidFill>
        </p:spPr>
        <p:txBody>
          <a:bodyPr wrap="none" rtlCol="0">
            <a:spAutoFit/>
          </a:bodyPr>
          <a:lstStyle/>
          <a:p>
            <a:r>
              <a:rPr lang="fy-NL" sz="2000" dirty="0" smtClean="0">
                <a:solidFill>
                  <a:schemeClr val="bg1"/>
                </a:solidFill>
              </a:rPr>
              <a:t>Frysk museum Ljouwert</a:t>
            </a:r>
            <a:endParaRPr lang="fy-NL" sz="2000" dirty="0">
              <a:solidFill>
                <a:schemeClr val="bg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9" name="Text Box 6"/>
          <p:cNvSpPr txBox="1">
            <a:spLocks noChangeArrowheads="1"/>
          </p:cNvSpPr>
          <p:nvPr/>
        </p:nvSpPr>
        <p:spPr bwMode="auto">
          <a:xfrm>
            <a:off x="1331640" y="0"/>
            <a:ext cx="6264696" cy="523220"/>
          </a:xfrm>
          <a:prstGeom prst="rect">
            <a:avLst/>
          </a:prstGeom>
          <a:noFill/>
          <a:ln w="9525">
            <a:noFill/>
            <a:miter lim="800000"/>
            <a:headEnd/>
            <a:tailEnd/>
          </a:ln>
        </p:spPr>
        <p:txBody>
          <a:bodyPr wrap="square">
            <a:spAutoFit/>
          </a:bodyPr>
          <a:lstStyle/>
          <a:p>
            <a:r>
              <a:rPr lang="fy-NL" sz="2800" dirty="0" smtClean="0">
                <a:solidFill>
                  <a:schemeClr val="bg1"/>
                </a:solidFill>
              </a:rPr>
              <a:t>8. Hoe seach </a:t>
            </a:r>
            <a:r>
              <a:rPr lang="fy-NL" sz="2800" dirty="0" err="1" smtClean="0">
                <a:solidFill>
                  <a:schemeClr val="bg1"/>
                </a:solidFill>
              </a:rPr>
              <a:t>Castra</a:t>
            </a:r>
            <a:r>
              <a:rPr lang="fy-NL" sz="2800" dirty="0" smtClean="0">
                <a:solidFill>
                  <a:schemeClr val="bg1"/>
                </a:solidFill>
              </a:rPr>
              <a:t> Noviomagus derút?</a:t>
            </a:r>
            <a:endParaRPr lang="fy-NL" sz="2800" dirty="0">
              <a:solidFill>
                <a:schemeClr val="bg1"/>
              </a:solidFill>
            </a:endParaRPr>
          </a:p>
        </p:txBody>
      </p:sp>
      <p:pic>
        <p:nvPicPr>
          <p:cNvPr id="10" name="Afbeelding 9" descr="nijmegen.jpg"/>
          <p:cNvPicPr>
            <a:picLocks noChangeAspect="1"/>
          </p:cNvPicPr>
          <p:nvPr/>
        </p:nvPicPr>
        <p:blipFill>
          <a:blip r:embed="rId5" cstate="print"/>
          <a:srcRect l="3367" t="1428"/>
          <a:stretch>
            <a:fillRect/>
          </a:stretch>
        </p:blipFill>
        <p:spPr>
          <a:xfrm>
            <a:off x="395536" y="764704"/>
            <a:ext cx="8307115" cy="5992999"/>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9" name="Text Box 6"/>
          <p:cNvSpPr txBox="1">
            <a:spLocks noChangeArrowheads="1"/>
          </p:cNvSpPr>
          <p:nvPr/>
        </p:nvSpPr>
        <p:spPr bwMode="auto">
          <a:xfrm>
            <a:off x="1331640" y="44624"/>
            <a:ext cx="6264696" cy="523220"/>
          </a:xfrm>
          <a:prstGeom prst="rect">
            <a:avLst/>
          </a:prstGeom>
          <a:noFill/>
          <a:ln w="9525">
            <a:noFill/>
            <a:miter lim="800000"/>
            <a:headEnd/>
            <a:tailEnd/>
          </a:ln>
        </p:spPr>
        <p:txBody>
          <a:bodyPr wrap="square">
            <a:spAutoFit/>
          </a:bodyPr>
          <a:lstStyle/>
          <a:p>
            <a:r>
              <a:rPr lang="fy-NL" sz="2800" dirty="0" smtClean="0">
                <a:solidFill>
                  <a:schemeClr val="bg1"/>
                </a:solidFill>
              </a:rPr>
              <a:t>8. Hoe seach </a:t>
            </a:r>
            <a:r>
              <a:rPr lang="fy-NL" sz="2800" dirty="0" err="1" smtClean="0">
                <a:solidFill>
                  <a:schemeClr val="bg1"/>
                </a:solidFill>
              </a:rPr>
              <a:t>Castra</a:t>
            </a:r>
            <a:r>
              <a:rPr lang="fy-NL" sz="2800" dirty="0" smtClean="0">
                <a:solidFill>
                  <a:schemeClr val="bg1"/>
                </a:solidFill>
              </a:rPr>
              <a:t> Noviomagus derút?</a:t>
            </a:r>
            <a:endParaRPr lang="fy-NL" sz="2800" dirty="0">
              <a:solidFill>
                <a:schemeClr val="bg1"/>
              </a:solidFill>
            </a:endParaRPr>
          </a:p>
        </p:txBody>
      </p:sp>
      <p:pic>
        <p:nvPicPr>
          <p:cNvPr id="10" name="Afbeelding 9" descr="castra.jpg"/>
          <p:cNvPicPr>
            <a:picLocks noChangeAspect="1"/>
          </p:cNvPicPr>
          <p:nvPr/>
        </p:nvPicPr>
        <p:blipFill>
          <a:blip r:embed="rId5" cstate="print"/>
          <a:stretch>
            <a:fillRect/>
          </a:stretch>
        </p:blipFill>
        <p:spPr>
          <a:xfrm>
            <a:off x="107503" y="764704"/>
            <a:ext cx="8994818" cy="3816424"/>
          </a:xfrm>
          <a:prstGeom prst="rect">
            <a:avLst/>
          </a:prstGeom>
        </p:spPr>
      </p:pic>
      <p:sp>
        <p:nvSpPr>
          <p:cNvPr id="11" name="Tekstvak 10"/>
          <p:cNvSpPr txBox="1"/>
          <p:nvPr/>
        </p:nvSpPr>
        <p:spPr>
          <a:xfrm>
            <a:off x="3275856" y="4365104"/>
            <a:ext cx="2990434" cy="400110"/>
          </a:xfrm>
          <a:prstGeom prst="rect">
            <a:avLst/>
          </a:prstGeom>
          <a:solidFill>
            <a:schemeClr val="accent6"/>
          </a:solidFill>
        </p:spPr>
        <p:txBody>
          <a:bodyPr wrap="none" rtlCol="0">
            <a:spAutoFit/>
          </a:bodyPr>
          <a:lstStyle/>
          <a:p>
            <a:r>
              <a:rPr lang="fy-NL" sz="2000" dirty="0" smtClean="0">
                <a:solidFill>
                  <a:schemeClr val="bg1"/>
                </a:solidFill>
              </a:rPr>
              <a:t>It haadkertier fan de </a:t>
            </a:r>
            <a:r>
              <a:rPr lang="fy-NL" sz="2000" dirty="0" err="1" smtClean="0">
                <a:solidFill>
                  <a:schemeClr val="bg1"/>
                </a:solidFill>
              </a:rPr>
              <a:t>castra</a:t>
            </a:r>
            <a:endParaRPr lang="fy-NL" sz="2000" dirty="0">
              <a:solidFill>
                <a:schemeClr val="bg1"/>
              </a:solidFill>
            </a:endParaRPr>
          </a:p>
        </p:txBody>
      </p:sp>
      <p:sp>
        <p:nvSpPr>
          <p:cNvPr id="12" name="Tekstvak 11"/>
          <p:cNvSpPr txBox="1"/>
          <p:nvPr/>
        </p:nvSpPr>
        <p:spPr>
          <a:xfrm>
            <a:off x="179513" y="4797152"/>
            <a:ext cx="8964488" cy="1815882"/>
          </a:xfrm>
          <a:prstGeom prst="rect">
            <a:avLst/>
          </a:prstGeom>
          <a:noFill/>
        </p:spPr>
        <p:txBody>
          <a:bodyPr wrap="square" rtlCol="0">
            <a:spAutoFit/>
          </a:bodyPr>
          <a:lstStyle/>
          <a:p>
            <a:pPr>
              <a:buClr>
                <a:srgbClr val="FF0000"/>
              </a:buClr>
              <a:buFont typeface="Wingdings" pitchFamily="2" charset="2"/>
              <a:buChar char="Ø"/>
            </a:pPr>
            <a:r>
              <a:rPr lang="fy-NL" sz="2800" dirty="0" smtClean="0"/>
              <a:t> Noviomagus is de âldste stêd fan Nederlân. De stêd hjit no Nijmegen.  </a:t>
            </a:r>
          </a:p>
          <a:p>
            <a:pPr>
              <a:buClr>
                <a:srgbClr val="FF0000"/>
              </a:buClr>
              <a:buFont typeface="Wingdings" pitchFamily="2" charset="2"/>
              <a:buChar char="Ø"/>
            </a:pPr>
            <a:r>
              <a:rPr lang="fy-NL" sz="2800" dirty="0" smtClean="0"/>
              <a:t> Der wennen doe sa’n 6000 Romeinske soldaten. Sa’n kamp foar de soldaten neamden de Romeinen in </a:t>
            </a:r>
            <a:r>
              <a:rPr lang="fy-NL" sz="2800" dirty="0" err="1" smtClean="0"/>
              <a:t>castra</a:t>
            </a:r>
            <a:r>
              <a:rPr lang="fy-NL" sz="2800" dirty="0" smtClean="0"/>
              <a:t>.  </a:t>
            </a:r>
            <a:endParaRPr lang="fy-NL" sz="28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1331640" y="44624"/>
            <a:ext cx="6264696" cy="523220"/>
          </a:xfrm>
          <a:prstGeom prst="rect">
            <a:avLst/>
          </a:prstGeom>
          <a:noFill/>
          <a:ln w="9525">
            <a:noFill/>
            <a:miter lim="800000"/>
            <a:headEnd/>
            <a:tailEnd/>
          </a:ln>
        </p:spPr>
        <p:txBody>
          <a:bodyPr wrap="square">
            <a:spAutoFit/>
          </a:bodyPr>
          <a:lstStyle/>
          <a:p>
            <a:r>
              <a:rPr lang="fy-NL" sz="2800" dirty="0" smtClean="0">
                <a:solidFill>
                  <a:schemeClr val="bg1"/>
                </a:solidFill>
              </a:rPr>
              <a:t>8. Hoe seach </a:t>
            </a:r>
            <a:r>
              <a:rPr lang="fy-NL" sz="2800" dirty="0" err="1" smtClean="0">
                <a:solidFill>
                  <a:schemeClr val="bg1"/>
                </a:solidFill>
              </a:rPr>
              <a:t>Castra</a:t>
            </a:r>
            <a:r>
              <a:rPr lang="fy-NL" sz="2800" dirty="0" smtClean="0">
                <a:solidFill>
                  <a:schemeClr val="bg1"/>
                </a:solidFill>
              </a:rPr>
              <a:t> Noviomagus derút?</a:t>
            </a:r>
            <a:endParaRPr lang="fy-NL" sz="2800" dirty="0">
              <a:solidFill>
                <a:schemeClr val="bg1"/>
              </a:solidFill>
            </a:endParaRPr>
          </a:p>
        </p:txBody>
      </p:sp>
      <p:pic>
        <p:nvPicPr>
          <p:cNvPr id="10" name="Afbeelding 9" descr="castra.jpg"/>
          <p:cNvPicPr>
            <a:picLocks noChangeAspect="1"/>
          </p:cNvPicPr>
          <p:nvPr/>
        </p:nvPicPr>
        <p:blipFill>
          <a:blip r:embed="rId5" cstate="print"/>
          <a:stretch>
            <a:fillRect/>
          </a:stretch>
        </p:blipFill>
        <p:spPr>
          <a:xfrm>
            <a:off x="107505" y="764704"/>
            <a:ext cx="8208912" cy="3482972"/>
          </a:xfrm>
          <a:prstGeom prst="rect">
            <a:avLst/>
          </a:prstGeom>
        </p:spPr>
      </p:pic>
      <p:pic>
        <p:nvPicPr>
          <p:cNvPr id="11" name="Afbeelding 10" descr="merkeplein.jpg"/>
          <p:cNvPicPr>
            <a:picLocks noChangeAspect="1"/>
          </p:cNvPicPr>
          <p:nvPr/>
        </p:nvPicPr>
        <p:blipFill>
          <a:blip r:embed="rId6" cstate="print"/>
          <a:stretch>
            <a:fillRect/>
          </a:stretch>
        </p:blipFill>
        <p:spPr>
          <a:xfrm>
            <a:off x="3491880" y="3799704"/>
            <a:ext cx="5544616" cy="3013672"/>
          </a:xfrm>
          <a:prstGeom prst="rect">
            <a:avLst/>
          </a:prstGeom>
        </p:spPr>
      </p:pic>
      <p:sp>
        <p:nvSpPr>
          <p:cNvPr id="12" name="Tekstvak 11"/>
          <p:cNvSpPr txBox="1"/>
          <p:nvPr/>
        </p:nvSpPr>
        <p:spPr>
          <a:xfrm>
            <a:off x="35496" y="4149080"/>
            <a:ext cx="3312368" cy="2677656"/>
          </a:xfrm>
          <a:prstGeom prst="rect">
            <a:avLst/>
          </a:prstGeom>
          <a:noFill/>
        </p:spPr>
        <p:txBody>
          <a:bodyPr wrap="square" rtlCol="0">
            <a:spAutoFit/>
          </a:bodyPr>
          <a:lstStyle/>
          <a:p>
            <a:pPr>
              <a:buClr>
                <a:srgbClr val="FF0000"/>
              </a:buClr>
              <a:buFont typeface="Wingdings" pitchFamily="2" charset="2"/>
              <a:buChar char="Ø"/>
            </a:pPr>
            <a:r>
              <a:rPr lang="fy-NL" sz="2800" dirty="0" smtClean="0"/>
              <a:t> Om de </a:t>
            </a:r>
            <a:r>
              <a:rPr lang="fy-NL" sz="2800" dirty="0" err="1" smtClean="0"/>
              <a:t>castra</a:t>
            </a:r>
            <a:r>
              <a:rPr lang="fy-NL" sz="2800" dirty="0" smtClean="0"/>
              <a:t> wie in grêft en in muorre. </a:t>
            </a:r>
          </a:p>
          <a:p>
            <a:pPr>
              <a:buClr>
                <a:srgbClr val="FF0000"/>
              </a:buClr>
            </a:pPr>
            <a:r>
              <a:rPr lang="fy-NL" sz="2800" dirty="0" smtClean="0"/>
              <a:t> </a:t>
            </a:r>
          </a:p>
          <a:p>
            <a:pPr>
              <a:buClr>
                <a:srgbClr val="FF0000"/>
              </a:buClr>
              <a:buFont typeface="Wingdings" pitchFamily="2" charset="2"/>
              <a:buChar char="Ø"/>
            </a:pPr>
            <a:r>
              <a:rPr lang="fy-NL" sz="2800" dirty="0" smtClean="0"/>
              <a:t>De merk stie bûten it kamp fan de Romeinen. </a:t>
            </a:r>
            <a:endParaRPr lang="fy-NL" sz="2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pic>
        <p:nvPicPr>
          <p:cNvPr id="9" name="Afbeelding 12" descr="helm.jpg"/>
          <p:cNvPicPr>
            <a:picLocks noChangeAspect="1"/>
          </p:cNvPicPr>
          <p:nvPr/>
        </p:nvPicPr>
        <p:blipFill>
          <a:blip r:embed="rId5" cstate="print"/>
          <a:srcRect b="4655"/>
          <a:stretch>
            <a:fillRect/>
          </a:stretch>
        </p:blipFill>
        <p:spPr bwMode="auto">
          <a:xfrm>
            <a:off x="107950" y="765175"/>
            <a:ext cx="4392613" cy="6015038"/>
          </a:xfrm>
          <a:prstGeom prst="rect">
            <a:avLst/>
          </a:prstGeom>
          <a:noFill/>
          <a:ln w="9525">
            <a:noFill/>
            <a:miter lim="800000"/>
            <a:headEnd/>
            <a:tailEnd/>
          </a:ln>
        </p:spPr>
      </p:pic>
      <p:pic>
        <p:nvPicPr>
          <p:cNvPr id="10" name="Afbeelding 9" descr="kaart 50 nei Kr.jpg"/>
          <p:cNvPicPr>
            <a:picLocks noChangeAspect="1"/>
          </p:cNvPicPr>
          <p:nvPr/>
        </p:nvPicPr>
        <p:blipFill>
          <a:blip r:embed="rId6" cstate="print"/>
          <a:stretch>
            <a:fillRect/>
          </a:stretch>
        </p:blipFill>
        <p:spPr>
          <a:xfrm>
            <a:off x="4211960" y="764703"/>
            <a:ext cx="4812407" cy="5997779"/>
          </a:xfrm>
          <a:prstGeom prst="rect">
            <a:avLst/>
          </a:prstGeom>
        </p:spPr>
      </p:pic>
      <p:sp>
        <p:nvSpPr>
          <p:cNvPr id="11" name="Text Box 4"/>
          <p:cNvSpPr txBox="1">
            <a:spLocks noChangeArrowheads="1"/>
          </p:cNvSpPr>
          <p:nvPr/>
        </p:nvSpPr>
        <p:spPr bwMode="auto">
          <a:xfrm>
            <a:off x="2088232" y="6413266"/>
            <a:ext cx="4499992" cy="400110"/>
          </a:xfrm>
          <a:prstGeom prst="rect">
            <a:avLst/>
          </a:prstGeom>
          <a:solidFill>
            <a:schemeClr val="accent6"/>
          </a:solidFill>
          <a:ln w="9525">
            <a:noFill/>
            <a:miter lim="800000"/>
            <a:headEnd/>
            <a:tailEnd/>
          </a:ln>
        </p:spPr>
        <p:txBody>
          <a:bodyPr wrap="square">
            <a:spAutoFit/>
          </a:bodyPr>
          <a:lstStyle/>
          <a:p>
            <a:pPr>
              <a:buClr>
                <a:srgbClr val="FF3300"/>
              </a:buClr>
            </a:pPr>
            <a:r>
              <a:rPr lang="nl-NL" sz="2000" dirty="0" err="1" smtClean="0">
                <a:solidFill>
                  <a:schemeClr val="bg1"/>
                </a:solidFill>
              </a:rPr>
              <a:t>Romeinske</a:t>
            </a:r>
            <a:r>
              <a:rPr lang="nl-NL" sz="2000" dirty="0" smtClean="0">
                <a:solidFill>
                  <a:schemeClr val="bg1"/>
                </a:solidFill>
              </a:rPr>
              <a:t> </a:t>
            </a:r>
            <a:r>
              <a:rPr lang="nl-NL" sz="2000" dirty="0">
                <a:solidFill>
                  <a:schemeClr val="bg1"/>
                </a:solidFill>
              </a:rPr>
              <a:t>helm </a:t>
            </a:r>
            <a:r>
              <a:rPr lang="nl-NL" sz="2000" dirty="0" err="1" smtClean="0">
                <a:solidFill>
                  <a:schemeClr val="bg1"/>
                </a:solidFill>
              </a:rPr>
              <a:t>fûn</a:t>
            </a:r>
            <a:r>
              <a:rPr lang="nl-NL" sz="2000" dirty="0" smtClean="0">
                <a:solidFill>
                  <a:schemeClr val="bg1"/>
                </a:solidFill>
              </a:rPr>
              <a:t> </a:t>
            </a:r>
            <a:r>
              <a:rPr lang="nl-NL" sz="2000" dirty="0" err="1" smtClean="0">
                <a:solidFill>
                  <a:schemeClr val="bg1"/>
                </a:solidFill>
              </a:rPr>
              <a:t>by</a:t>
            </a:r>
            <a:r>
              <a:rPr lang="nl-NL" sz="2000" dirty="0" smtClean="0">
                <a:solidFill>
                  <a:schemeClr val="bg1"/>
                </a:solidFill>
              </a:rPr>
              <a:t> Deurne </a:t>
            </a:r>
            <a:r>
              <a:rPr lang="nl-NL" sz="2000" dirty="0">
                <a:solidFill>
                  <a:schemeClr val="bg1"/>
                </a:solidFill>
              </a:rPr>
              <a:t>(Limburg</a:t>
            </a:r>
            <a:r>
              <a:rPr lang="nl-NL" sz="2000" dirty="0" smtClean="0">
                <a:solidFill>
                  <a:schemeClr val="bg1"/>
                </a:solidFill>
              </a:rPr>
              <a:t>) </a:t>
            </a:r>
            <a:endParaRPr lang="nl-NL" sz="2000" dirty="0">
              <a:solidFill>
                <a:schemeClr val="bg1"/>
              </a:solidFill>
            </a:endParaRPr>
          </a:p>
        </p:txBody>
      </p:sp>
      <p:sp>
        <p:nvSpPr>
          <p:cNvPr id="12" name="Text Box 6"/>
          <p:cNvSpPr txBox="1">
            <a:spLocks noChangeArrowheads="1"/>
          </p:cNvSpPr>
          <p:nvPr/>
        </p:nvSpPr>
        <p:spPr bwMode="auto">
          <a:xfrm>
            <a:off x="1259632" y="97468"/>
            <a:ext cx="6336704" cy="523220"/>
          </a:xfrm>
          <a:prstGeom prst="rect">
            <a:avLst/>
          </a:prstGeom>
          <a:noFill/>
          <a:ln w="9525">
            <a:noFill/>
            <a:miter lim="800000"/>
            <a:headEnd/>
            <a:tailEnd/>
          </a:ln>
        </p:spPr>
        <p:txBody>
          <a:bodyPr wrap="square">
            <a:spAutoFit/>
          </a:bodyPr>
          <a:lstStyle/>
          <a:p>
            <a:r>
              <a:rPr lang="fy-NL" sz="2800" dirty="0" smtClean="0">
                <a:solidFill>
                  <a:schemeClr val="bg1"/>
                </a:solidFill>
              </a:rPr>
              <a:t>1. De Romeinen feroverje in wrâldryk</a:t>
            </a:r>
            <a:endParaRPr lang="fy-NL" sz="2800" dirty="0">
              <a:solidFill>
                <a:schemeClr val="bg1"/>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9" name="Text Box 6"/>
          <p:cNvSpPr txBox="1">
            <a:spLocks noChangeArrowheads="1"/>
          </p:cNvSpPr>
          <p:nvPr/>
        </p:nvSpPr>
        <p:spPr bwMode="auto">
          <a:xfrm>
            <a:off x="1331640" y="0"/>
            <a:ext cx="6264696" cy="523220"/>
          </a:xfrm>
          <a:prstGeom prst="rect">
            <a:avLst/>
          </a:prstGeom>
          <a:noFill/>
          <a:ln w="9525">
            <a:noFill/>
            <a:miter lim="800000"/>
            <a:headEnd/>
            <a:tailEnd/>
          </a:ln>
        </p:spPr>
        <p:txBody>
          <a:bodyPr wrap="square">
            <a:spAutoFit/>
          </a:bodyPr>
          <a:lstStyle/>
          <a:p>
            <a:r>
              <a:rPr lang="fy-NL" sz="2800" dirty="0" smtClean="0">
                <a:solidFill>
                  <a:schemeClr val="bg1"/>
                </a:solidFill>
              </a:rPr>
              <a:t>8. Hoe seach </a:t>
            </a:r>
            <a:r>
              <a:rPr lang="fy-NL" sz="2800" dirty="0" err="1" smtClean="0">
                <a:solidFill>
                  <a:schemeClr val="bg1"/>
                </a:solidFill>
              </a:rPr>
              <a:t>Castra</a:t>
            </a:r>
            <a:r>
              <a:rPr lang="fy-NL" sz="2800" dirty="0" smtClean="0">
                <a:solidFill>
                  <a:schemeClr val="bg1"/>
                </a:solidFill>
              </a:rPr>
              <a:t> Noviomagus derút?</a:t>
            </a:r>
            <a:endParaRPr lang="fy-NL" sz="2800" dirty="0">
              <a:solidFill>
                <a:schemeClr val="bg1"/>
              </a:solidFill>
            </a:endParaRPr>
          </a:p>
        </p:txBody>
      </p:sp>
      <p:pic>
        <p:nvPicPr>
          <p:cNvPr id="10" name="Afbeelding 9" descr="sarkofaach-simpelveld.jpg"/>
          <p:cNvPicPr>
            <a:picLocks noChangeAspect="1"/>
          </p:cNvPicPr>
          <p:nvPr/>
        </p:nvPicPr>
        <p:blipFill>
          <a:blip r:embed="rId5" cstate="print"/>
          <a:srcRect t="3642" b="2428"/>
          <a:stretch>
            <a:fillRect/>
          </a:stretch>
        </p:blipFill>
        <p:spPr>
          <a:xfrm>
            <a:off x="179511" y="764704"/>
            <a:ext cx="8358997" cy="5072818"/>
          </a:xfrm>
          <a:prstGeom prst="rect">
            <a:avLst/>
          </a:prstGeom>
        </p:spPr>
      </p:pic>
      <p:sp>
        <p:nvSpPr>
          <p:cNvPr id="11" name="Tekstvak 10"/>
          <p:cNvSpPr txBox="1"/>
          <p:nvPr/>
        </p:nvSpPr>
        <p:spPr>
          <a:xfrm>
            <a:off x="251520" y="5805264"/>
            <a:ext cx="8892480" cy="954107"/>
          </a:xfrm>
          <a:prstGeom prst="rect">
            <a:avLst/>
          </a:prstGeom>
          <a:noFill/>
        </p:spPr>
        <p:txBody>
          <a:bodyPr wrap="square" rtlCol="0">
            <a:spAutoFit/>
          </a:bodyPr>
          <a:lstStyle/>
          <a:p>
            <a:pPr>
              <a:buClr>
                <a:srgbClr val="FF0000"/>
              </a:buClr>
              <a:buFont typeface="Wingdings" pitchFamily="2" charset="2"/>
              <a:buChar char="Ø"/>
            </a:pPr>
            <a:r>
              <a:rPr lang="fy-NL" sz="2800" dirty="0" smtClean="0"/>
              <a:t> In grêfkiste, fûn yn Limboarch, mei dêryn in ôfbylding fan it ynterieur fan in Romeinsk hûs. </a:t>
            </a:r>
            <a:endParaRPr lang="fy-NL" sz="28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36512" y="5589240"/>
            <a:ext cx="8856984" cy="1384995"/>
          </a:xfrm>
          <a:prstGeom prst="rect">
            <a:avLst/>
          </a:prstGeom>
          <a:noFill/>
          <a:ln w="9525">
            <a:noFill/>
            <a:miter lim="800000"/>
            <a:headEnd/>
            <a:tailEnd/>
          </a:ln>
        </p:spPr>
        <p:txBody>
          <a:bodyPr wrap="square">
            <a:spAutoFit/>
          </a:bodyPr>
          <a:lstStyle/>
          <a:p>
            <a:pPr marL="514350" indent="-514350">
              <a:buClr>
                <a:srgbClr val="FF0000"/>
              </a:buClr>
              <a:buFont typeface="Wingdings" pitchFamily="2" charset="2"/>
              <a:buChar char="Ø"/>
            </a:pPr>
            <a:r>
              <a:rPr lang="fy-NL" sz="2800" dirty="0" smtClean="0"/>
              <a:t>De Romeinen makken, op in soarte fan behangrol, in kaart fan it Romeinske Ryk.  In kopy dêrfan kinst yn Nijmegen besjen. </a:t>
            </a:r>
            <a:endParaRPr lang="fy-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pic>
        <p:nvPicPr>
          <p:cNvPr id="11" name="Afbeelding 10" descr="Peutingerkaart_Romeinen_in_Nederland.jpg"/>
          <p:cNvPicPr>
            <a:picLocks noChangeAspect="1"/>
          </p:cNvPicPr>
          <p:nvPr/>
        </p:nvPicPr>
        <p:blipFill>
          <a:blip r:embed="rId5" cstate="print"/>
          <a:stretch>
            <a:fillRect/>
          </a:stretch>
        </p:blipFill>
        <p:spPr>
          <a:xfrm>
            <a:off x="179512" y="764704"/>
            <a:ext cx="8810422" cy="4882442"/>
          </a:xfrm>
          <a:prstGeom prst="rect">
            <a:avLst/>
          </a:prstGeom>
        </p:spPr>
      </p:pic>
      <p:sp>
        <p:nvSpPr>
          <p:cNvPr id="10" name="Text Box 6"/>
          <p:cNvSpPr txBox="1">
            <a:spLocks noChangeArrowheads="1"/>
          </p:cNvSpPr>
          <p:nvPr/>
        </p:nvSpPr>
        <p:spPr bwMode="auto">
          <a:xfrm>
            <a:off x="1331640" y="44624"/>
            <a:ext cx="6264696" cy="523220"/>
          </a:xfrm>
          <a:prstGeom prst="rect">
            <a:avLst/>
          </a:prstGeom>
          <a:noFill/>
          <a:ln w="9525">
            <a:noFill/>
            <a:miter lim="800000"/>
            <a:headEnd/>
            <a:tailEnd/>
          </a:ln>
        </p:spPr>
        <p:txBody>
          <a:bodyPr wrap="square">
            <a:spAutoFit/>
          </a:bodyPr>
          <a:lstStyle/>
          <a:p>
            <a:r>
              <a:rPr lang="fy-NL" sz="2800" dirty="0" smtClean="0">
                <a:solidFill>
                  <a:schemeClr val="bg1"/>
                </a:solidFill>
              </a:rPr>
              <a:t>8. Hoe seach </a:t>
            </a:r>
            <a:r>
              <a:rPr lang="fy-NL" sz="2800" dirty="0" err="1" smtClean="0">
                <a:solidFill>
                  <a:schemeClr val="bg1"/>
                </a:solidFill>
              </a:rPr>
              <a:t>Castra</a:t>
            </a:r>
            <a:r>
              <a:rPr lang="fy-NL" sz="2800" dirty="0" smtClean="0">
                <a:solidFill>
                  <a:schemeClr val="bg1"/>
                </a:solidFill>
              </a:rPr>
              <a:t> Noviomagus derút?</a:t>
            </a:r>
            <a:endParaRPr lang="fy-NL" sz="2800" dirty="0">
              <a:solidFill>
                <a:schemeClr val="bg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107504" y="5229200"/>
            <a:ext cx="8856984" cy="1384995"/>
          </a:xfrm>
          <a:prstGeom prst="rect">
            <a:avLst/>
          </a:prstGeom>
          <a:noFill/>
          <a:ln w="9525">
            <a:noFill/>
            <a:miter lim="800000"/>
            <a:headEnd/>
            <a:tailEnd/>
          </a:ln>
        </p:spPr>
        <p:txBody>
          <a:bodyPr wrap="square">
            <a:spAutoFit/>
          </a:bodyPr>
          <a:lstStyle/>
          <a:p>
            <a:pPr marL="514350" indent="-514350">
              <a:buClr>
                <a:srgbClr val="FF0000"/>
              </a:buClr>
              <a:buFont typeface="Wingdings" pitchFamily="2" charset="2"/>
              <a:buChar char="Ø"/>
            </a:pPr>
            <a:r>
              <a:rPr lang="fy-NL" sz="2800" dirty="0" smtClean="0"/>
              <a:t>De Romeinen brûkten de kaart foar it reizgjen. Om’t alles op in oprôle kaart tekene waard, kloppen de ôfstannen tusken de plakken net.  </a:t>
            </a:r>
            <a:endParaRPr lang="fy-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9" name="Text Box 6"/>
          <p:cNvSpPr txBox="1">
            <a:spLocks noChangeArrowheads="1"/>
          </p:cNvSpPr>
          <p:nvPr/>
        </p:nvSpPr>
        <p:spPr bwMode="auto">
          <a:xfrm>
            <a:off x="1331640" y="44624"/>
            <a:ext cx="6264696" cy="523220"/>
          </a:xfrm>
          <a:prstGeom prst="rect">
            <a:avLst/>
          </a:prstGeom>
          <a:noFill/>
          <a:ln w="9525">
            <a:noFill/>
            <a:miter lim="800000"/>
            <a:headEnd/>
            <a:tailEnd/>
          </a:ln>
        </p:spPr>
        <p:txBody>
          <a:bodyPr wrap="square">
            <a:spAutoFit/>
          </a:bodyPr>
          <a:lstStyle/>
          <a:p>
            <a:r>
              <a:rPr lang="fy-NL" sz="2800" dirty="0" smtClean="0">
                <a:solidFill>
                  <a:schemeClr val="bg1"/>
                </a:solidFill>
              </a:rPr>
              <a:t>8. Hoe seach </a:t>
            </a:r>
            <a:r>
              <a:rPr lang="fy-NL" sz="2800" dirty="0" err="1" smtClean="0">
                <a:solidFill>
                  <a:schemeClr val="bg1"/>
                </a:solidFill>
              </a:rPr>
              <a:t>Castra</a:t>
            </a:r>
            <a:r>
              <a:rPr lang="fy-NL" sz="2800" dirty="0" smtClean="0">
                <a:solidFill>
                  <a:schemeClr val="bg1"/>
                </a:solidFill>
              </a:rPr>
              <a:t> Noviomagus derút?</a:t>
            </a:r>
            <a:endParaRPr lang="fy-NL" sz="2800" dirty="0">
              <a:solidFill>
                <a:schemeClr val="bg1"/>
              </a:solidFill>
            </a:endParaRPr>
          </a:p>
        </p:txBody>
      </p:sp>
      <p:pic>
        <p:nvPicPr>
          <p:cNvPr id="10" name="Afbeelding 9" descr="DSC_1455.JPG"/>
          <p:cNvPicPr>
            <a:picLocks noChangeAspect="1"/>
          </p:cNvPicPr>
          <p:nvPr/>
        </p:nvPicPr>
        <p:blipFill>
          <a:blip r:embed="rId5" cstate="print"/>
          <a:srcRect b="27340"/>
          <a:stretch>
            <a:fillRect/>
          </a:stretch>
        </p:blipFill>
        <p:spPr>
          <a:xfrm>
            <a:off x="107503" y="836712"/>
            <a:ext cx="8882591" cy="432048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2123728" y="44624"/>
            <a:ext cx="4032448" cy="523220"/>
          </a:xfrm>
          <a:prstGeom prst="rect">
            <a:avLst/>
          </a:prstGeom>
          <a:noFill/>
          <a:ln w="9525">
            <a:noFill/>
            <a:miter lim="800000"/>
            <a:headEnd/>
            <a:tailEnd/>
          </a:ln>
        </p:spPr>
        <p:txBody>
          <a:bodyPr wrap="square">
            <a:spAutoFit/>
          </a:bodyPr>
          <a:lstStyle/>
          <a:p>
            <a:r>
              <a:rPr lang="fy-NL" sz="2800" dirty="0" smtClean="0">
                <a:solidFill>
                  <a:schemeClr val="bg1"/>
                </a:solidFill>
              </a:rPr>
              <a:t>9. Histoclip de Romeinen</a:t>
            </a:r>
            <a:endParaRPr lang="fy-NL" sz="2800" dirty="0">
              <a:solidFill>
                <a:schemeClr val="bg1"/>
              </a:solidFill>
            </a:endParaRPr>
          </a:p>
        </p:txBody>
      </p:sp>
      <p:pic>
        <p:nvPicPr>
          <p:cNvPr id="9" name="Afbeelding 8" descr="histoclips-romeinen.jpg">
            <a:hlinkClick r:id="rId5" action="ppaction://hlinkfile"/>
          </p:cNvPr>
          <p:cNvPicPr>
            <a:picLocks noChangeAspect="1"/>
          </p:cNvPicPr>
          <p:nvPr/>
        </p:nvPicPr>
        <p:blipFill>
          <a:blip r:embed="rId6" cstate="print"/>
          <a:stretch>
            <a:fillRect/>
          </a:stretch>
        </p:blipFill>
        <p:spPr>
          <a:xfrm>
            <a:off x="323528" y="787524"/>
            <a:ext cx="8719661" cy="5449788"/>
          </a:xfrm>
          <a:prstGeom prst="rect">
            <a:avLst/>
          </a:prstGeom>
        </p:spPr>
      </p:pic>
      <p:sp>
        <p:nvSpPr>
          <p:cNvPr id="10" name="Tekstvak 9"/>
          <p:cNvSpPr txBox="1"/>
          <p:nvPr/>
        </p:nvSpPr>
        <p:spPr>
          <a:xfrm>
            <a:off x="2915816" y="6309320"/>
            <a:ext cx="3312368" cy="369332"/>
          </a:xfrm>
          <a:prstGeom prst="rect">
            <a:avLst/>
          </a:prstGeom>
          <a:noFill/>
        </p:spPr>
        <p:txBody>
          <a:bodyPr wrap="square" rtlCol="0">
            <a:spAutoFit/>
          </a:bodyPr>
          <a:lstStyle/>
          <a:p>
            <a:r>
              <a:rPr lang="fy-NL" dirty="0" smtClean="0">
                <a:hlinkClick r:id="rId5" action="ppaction://hlinkfile"/>
              </a:rPr>
              <a:t>Histoclips Romeinen yn ús lân</a:t>
            </a:r>
            <a:endParaRPr lang="fy-NL"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sp>
        <p:nvSpPr>
          <p:cNvPr id="25605" name="Rectangle 5"/>
          <p:cNvSpPr>
            <a:spLocks noChangeArrowheads="1"/>
          </p:cNvSpPr>
          <p:nvPr/>
        </p:nvSpPr>
        <p:spPr bwMode="auto">
          <a:xfrm>
            <a:off x="107504" y="4638615"/>
            <a:ext cx="8856984" cy="2677656"/>
          </a:xfrm>
          <a:prstGeom prst="rect">
            <a:avLst/>
          </a:prstGeom>
          <a:noFill/>
          <a:ln w="9525">
            <a:noFill/>
            <a:miter lim="800000"/>
            <a:headEnd/>
            <a:tailEnd/>
          </a:ln>
        </p:spPr>
        <p:txBody>
          <a:bodyPr wrap="square">
            <a:spAutoFit/>
          </a:bodyPr>
          <a:lstStyle/>
          <a:p>
            <a:pPr>
              <a:buClr>
                <a:srgbClr val="FF0000"/>
              </a:buClr>
              <a:buFont typeface="Wingdings" pitchFamily="2" charset="2"/>
              <a:buChar char="Ø"/>
            </a:pPr>
            <a:r>
              <a:rPr lang="fy-NL" sz="2800" dirty="0" smtClean="0"/>
              <a:t>Julius Caesar ferovere Gallië (Frankryk). </a:t>
            </a:r>
          </a:p>
          <a:p>
            <a:pPr>
              <a:buClr>
                <a:srgbClr val="FF0000"/>
              </a:buClr>
              <a:buFont typeface="Wingdings" pitchFamily="2" charset="2"/>
              <a:buChar char="Ø"/>
            </a:pPr>
            <a:r>
              <a:rPr lang="fy-NL" sz="2800" dirty="0" smtClean="0"/>
              <a:t>Hy waard tige populêr, dat fûnen de senatoaren in bedriging en dêrom waard hy yn 44 foar Kr. troch in tal senatoaren fermoarde =&gt; boargeroarloch.</a:t>
            </a:r>
            <a:endParaRPr lang="nl-NL" sz="2800" dirty="0" smtClean="0"/>
          </a:p>
          <a:p>
            <a:pPr>
              <a:buClr>
                <a:srgbClr val="FF0000"/>
              </a:buClr>
              <a:buFont typeface="Wingdings" pitchFamily="2" charset="2"/>
              <a:buChar char="Ø"/>
            </a:pPr>
            <a:r>
              <a:rPr lang="fy-NL" sz="2800" dirty="0" smtClean="0"/>
              <a:t>Yn 27 foar Kristus begjint mei Augustus de keizertiid. </a:t>
            </a:r>
            <a:endParaRPr lang="nl-NL" sz="2800" dirty="0" smtClean="0"/>
          </a:p>
          <a:p>
            <a:pPr marL="514350" indent="-514350">
              <a:buClr>
                <a:srgbClr val="FF0000"/>
              </a:buClr>
              <a:buFont typeface="Wingdings" pitchFamily="2" charset="2"/>
              <a:buChar char="Ø"/>
            </a:pPr>
            <a:endParaRPr lang="fy-NL" sz="2800" dirty="0"/>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pic>
        <p:nvPicPr>
          <p:cNvPr id="9" name="Afbeelding 12" descr="ceasar.jpg"/>
          <p:cNvPicPr>
            <a:picLocks noChangeAspect="1"/>
          </p:cNvPicPr>
          <p:nvPr/>
        </p:nvPicPr>
        <p:blipFill>
          <a:blip r:embed="rId5" cstate="print"/>
          <a:srcRect/>
          <a:stretch>
            <a:fillRect/>
          </a:stretch>
        </p:blipFill>
        <p:spPr bwMode="auto">
          <a:xfrm>
            <a:off x="6623050" y="836613"/>
            <a:ext cx="2270125" cy="3600450"/>
          </a:xfrm>
          <a:prstGeom prst="rect">
            <a:avLst/>
          </a:prstGeom>
          <a:noFill/>
          <a:ln w="9525">
            <a:noFill/>
            <a:miter lim="800000"/>
            <a:headEnd/>
            <a:tailEnd/>
          </a:ln>
        </p:spPr>
      </p:pic>
      <p:sp>
        <p:nvSpPr>
          <p:cNvPr id="10" name="Tekstvak 13"/>
          <p:cNvSpPr txBox="1">
            <a:spLocks noChangeArrowheads="1"/>
          </p:cNvSpPr>
          <p:nvPr/>
        </p:nvSpPr>
        <p:spPr bwMode="auto">
          <a:xfrm>
            <a:off x="7019925" y="4037002"/>
            <a:ext cx="1512515" cy="400110"/>
          </a:xfrm>
          <a:prstGeom prst="rect">
            <a:avLst/>
          </a:prstGeom>
          <a:solidFill>
            <a:schemeClr val="accent6"/>
          </a:solidFill>
          <a:ln w="9525">
            <a:noFill/>
            <a:miter lim="800000"/>
            <a:headEnd/>
            <a:tailEnd/>
          </a:ln>
        </p:spPr>
        <p:txBody>
          <a:bodyPr wrap="square">
            <a:spAutoFit/>
          </a:bodyPr>
          <a:lstStyle/>
          <a:p>
            <a:r>
              <a:rPr lang="nl-NL" sz="2000" dirty="0">
                <a:solidFill>
                  <a:schemeClr val="bg1"/>
                </a:solidFill>
              </a:rPr>
              <a:t>Julius Caesar</a:t>
            </a:r>
          </a:p>
        </p:txBody>
      </p:sp>
      <p:pic>
        <p:nvPicPr>
          <p:cNvPr id="11" name="Afbeelding 15" descr="senaat.jpg"/>
          <p:cNvPicPr>
            <a:picLocks noChangeAspect="1"/>
          </p:cNvPicPr>
          <p:nvPr/>
        </p:nvPicPr>
        <p:blipFill>
          <a:blip r:embed="rId6" cstate="print"/>
          <a:srcRect l="1146" t="4326" r="11461" b="2164"/>
          <a:stretch>
            <a:fillRect/>
          </a:stretch>
        </p:blipFill>
        <p:spPr bwMode="auto">
          <a:xfrm>
            <a:off x="107950" y="836613"/>
            <a:ext cx="6408738" cy="3633787"/>
          </a:xfrm>
          <a:prstGeom prst="rect">
            <a:avLst/>
          </a:prstGeom>
          <a:noFill/>
          <a:ln w="9525">
            <a:noFill/>
            <a:miter lim="800000"/>
            <a:headEnd/>
            <a:tailEnd/>
          </a:ln>
        </p:spPr>
      </p:pic>
      <p:sp>
        <p:nvSpPr>
          <p:cNvPr id="12" name="Text Box 6"/>
          <p:cNvSpPr txBox="1">
            <a:spLocks noChangeArrowheads="1"/>
          </p:cNvSpPr>
          <p:nvPr/>
        </p:nvSpPr>
        <p:spPr bwMode="auto">
          <a:xfrm>
            <a:off x="1259632" y="44624"/>
            <a:ext cx="6192688" cy="523220"/>
          </a:xfrm>
          <a:prstGeom prst="rect">
            <a:avLst/>
          </a:prstGeom>
          <a:noFill/>
          <a:ln w="9525">
            <a:noFill/>
            <a:miter lim="800000"/>
            <a:headEnd/>
            <a:tailEnd/>
          </a:ln>
        </p:spPr>
        <p:txBody>
          <a:bodyPr wrap="square">
            <a:spAutoFit/>
          </a:bodyPr>
          <a:lstStyle/>
          <a:p>
            <a:r>
              <a:rPr lang="fy-NL" sz="2800" dirty="0" smtClean="0">
                <a:solidFill>
                  <a:schemeClr val="bg1"/>
                </a:solidFill>
              </a:rPr>
              <a:t>1. De Romeinen feroverje in wrâldryk</a:t>
            </a:r>
            <a:endParaRPr lang="fy-NL"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fy-NL"/>
          </a:p>
        </p:txBody>
      </p:sp>
      <p:sp>
        <p:nvSpPr>
          <p:cNvPr id="25603" name="Rectangle 3"/>
          <p:cNvSpPr>
            <a:spLocks noChangeArrowheads="1"/>
          </p:cNvSpPr>
          <p:nvPr/>
        </p:nvSpPr>
        <p:spPr bwMode="auto">
          <a:xfrm>
            <a:off x="2411413" y="2708275"/>
            <a:ext cx="9144000" cy="369332"/>
          </a:xfrm>
          <a:prstGeom prst="rect">
            <a:avLst/>
          </a:prstGeom>
          <a:noFill/>
          <a:ln w="9525">
            <a:noFill/>
            <a:miter lim="800000"/>
            <a:headEnd/>
            <a:tailEnd/>
          </a:ln>
        </p:spPr>
        <p:txBody>
          <a:bodyPr>
            <a:spAutoFit/>
          </a:bodyPr>
          <a:lstStyle/>
          <a:p>
            <a:endParaRPr lang="fy-NL"/>
          </a:p>
        </p:txBody>
      </p:sp>
      <p:pic>
        <p:nvPicPr>
          <p:cNvPr id="25606" name="Picture 7" descr="LOGO PEGASE"/>
          <p:cNvPicPr>
            <a:picLocks noChangeAspect="1" noChangeArrowheads="1"/>
          </p:cNvPicPr>
          <p:nvPr/>
        </p:nvPicPr>
        <p:blipFill>
          <a:blip r:embed="rId3" cstate="print"/>
          <a:srcRect/>
          <a:stretch>
            <a:fillRect/>
          </a:stretch>
        </p:blipFill>
        <p:spPr bwMode="auto">
          <a:xfrm>
            <a:off x="7596187" y="-171400"/>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369332"/>
          </a:xfrm>
          <a:prstGeom prst="rect">
            <a:avLst/>
          </a:prstGeom>
          <a:noFill/>
          <a:ln w="9525">
            <a:noFill/>
            <a:miter lim="800000"/>
            <a:headEnd/>
            <a:tailEnd/>
          </a:ln>
        </p:spPr>
        <p:txBody>
          <a:bodyPr>
            <a:spAutoFit/>
          </a:bodyPr>
          <a:lstStyle/>
          <a:p>
            <a:r>
              <a:rPr lang="fy-NL" smtClean="0"/>
              <a:t> </a:t>
            </a:r>
            <a:endParaRPr lang="fy-NL"/>
          </a:p>
        </p:txBody>
      </p:sp>
      <p:pic>
        <p:nvPicPr>
          <p:cNvPr id="20" name="Afbeelding 19" descr="oudheidlogo.gif"/>
          <p:cNvPicPr>
            <a:picLocks noChangeAspect="1"/>
          </p:cNvPicPr>
          <p:nvPr/>
        </p:nvPicPr>
        <p:blipFill>
          <a:blip r:embed="rId4" cstate="print"/>
          <a:stretch>
            <a:fillRect/>
          </a:stretch>
        </p:blipFill>
        <p:spPr>
          <a:xfrm>
            <a:off x="0" y="0"/>
            <a:ext cx="648072" cy="657891"/>
          </a:xfrm>
          <a:prstGeom prst="rect">
            <a:avLst/>
          </a:prstGeom>
        </p:spPr>
      </p:pic>
      <p:sp>
        <p:nvSpPr>
          <p:cNvPr id="13" name="Text Box 6"/>
          <p:cNvSpPr txBox="1">
            <a:spLocks noChangeArrowheads="1"/>
          </p:cNvSpPr>
          <p:nvPr/>
        </p:nvSpPr>
        <p:spPr bwMode="auto">
          <a:xfrm>
            <a:off x="1475656" y="44624"/>
            <a:ext cx="5544616" cy="523220"/>
          </a:xfrm>
          <a:prstGeom prst="rect">
            <a:avLst/>
          </a:prstGeom>
          <a:noFill/>
          <a:ln w="9525">
            <a:noFill/>
            <a:miter lim="800000"/>
            <a:headEnd/>
            <a:tailEnd/>
          </a:ln>
        </p:spPr>
        <p:txBody>
          <a:bodyPr wrap="square">
            <a:spAutoFit/>
          </a:bodyPr>
          <a:lstStyle/>
          <a:p>
            <a:r>
              <a:rPr lang="fy-NL" sz="2800" dirty="0" smtClean="0">
                <a:solidFill>
                  <a:schemeClr val="bg1"/>
                </a:solidFill>
              </a:rPr>
              <a:t>1. De Romeinen bouwe in wrâldryk</a:t>
            </a:r>
            <a:endParaRPr lang="fy-NL" sz="2800" dirty="0">
              <a:solidFill>
                <a:schemeClr val="bg1"/>
              </a:solidFill>
            </a:endParaRPr>
          </a:p>
        </p:txBody>
      </p:sp>
      <p:pic>
        <p:nvPicPr>
          <p:cNvPr id="9" name="Afbeelding 13" descr="imact%20of%20an%20empire_tcm9-159909.jpg"/>
          <p:cNvPicPr>
            <a:picLocks noChangeAspect="1"/>
          </p:cNvPicPr>
          <p:nvPr/>
        </p:nvPicPr>
        <p:blipFill>
          <a:blip r:embed="rId5" cstate="print"/>
          <a:srcRect/>
          <a:stretch>
            <a:fillRect/>
          </a:stretch>
        </p:blipFill>
        <p:spPr bwMode="auto">
          <a:xfrm>
            <a:off x="80963" y="836613"/>
            <a:ext cx="3598862" cy="5905500"/>
          </a:xfrm>
          <a:prstGeom prst="rect">
            <a:avLst/>
          </a:prstGeom>
          <a:noFill/>
          <a:ln w="9525">
            <a:noFill/>
            <a:miter lim="800000"/>
            <a:headEnd/>
            <a:tailEnd/>
          </a:ln>
        </p:spPr>
      </p:pic>
      <p:pic>
        <p:nvPicPr>
          <p:cNvPr id="10" name="Afbeelding 12" descr="forum.jpg"/>
          <p:cNvPicPr>
            <a:picLocks noChangeAspect="1"/>
          </p:cNvPicPr>
          <p:nvPr/>
        </p:nvPicPr>
        <p:blipFill>
          <a:blip r:embed="rId6" cstate="print"/>
          <a:srcRect/>
          <a:stretch>
            <a:fillRect/>
          </a:stretch>
        </p:blipFill>
        <p:spPr bwMode="auto">
          <a:xfrm>
            <a:off x="3656013" y="836613"/>
            <a:ext cx="5308600" cy="3349625"/>
          </a:xfrm>
          <a:prstGeom prst="rect">
            <a:avLst/>
          </a:prstGeom>
          <a:noFill/>
          <a:ln w="9525">
            <a:noFill/>
            <a:miter lim="800000"/>
            <a:headEnd/>
            <a:tailEnd/>
          </a:ln>
        </p:spPr>
      </p:pic>
      <p:sp>
        <p:nvSpPr>
          <p:cNvPr id="11" name="Tekstvak 10"/>
          <p:cNvSpPr txBox="1"/>
          <p:nvPr/>
        </p:nvSpPr>
        <p:spPr>
          <a:xfrm>
            <a:off x="3707904" y="4293096"/>
            <a:ext cx="5292080" cy="2677656"/>
          </a:xfrm>
          <a:prstGeom prst="rect">
            <a:avLst/>
          </a:prstGeom>
          <a:noFill/>
        </p:spPr>
        <p:txBody>
          <a:bodyPr wrap="square" rtlCol="0">
            <a:spAutoFit/>
          </a:bodyPr>
          <a:lstStyle/>
          <a:p>
            <a:pPr>
              <a:buClr>
                <a:srgbClr val="FF0000"/>
              </a:buClr>
              <a:buFont typeface="Wingdings" pitchFamily="2" charset="2"/>
              <a:buChar char="Ø"/>
            </a:pPr>
            <a:r>
              <a:rPr lang="fy-NL" sz="2800" dirty="0" smtClean="0"/>
              <a:t>Ûnder keizer Augustus wie der in perioade fan bloei en frede, de </a:t>
            </a:r>
            <a:r>
              <a:rPr lang="fy-NL" sz="2800" dirty="0" err="1" smtClean="0"/>
              <a:t>Pax</a:t>
            </a:r>
            <a:r>
              <a:rPr lang="fy-NL" sz="2800" dirty="0" smtClean="0"/>
              <a:t> </a:t>
            </a:r>
            <a:r>
              <a:rPr lang="fy-NL" sz="2800" dirty="0" err="1" smtClean="0"/>
              <a:t>Romana</a:t>
            </a:r>
            <a:r>
              <a:rPr lang="fy-NL" sz="2800" dirty="0" smtClean="0"/>
              <a:t>.</a:t>
            </a:r>
          </a:p>
          <a:p>
            <a:pPr>
              <a:buClr>
                <a:srgbClr val="FF0000"/>
              </a:buClr>
              <a:buFont typeface="Wingdings" pitchFamily="2" charset="2"/>
              <a:buChar char="Ø"/>
            </a:pPr>
            <a:endParaRPr lang="fy-NL" sz="2800" dirty="0" smtClean="0"/>
          </a:p>
          <a:p>
            <a:pPr>
              <a:buClr>
                <a:srgbClr val="FF0000"/>
              </a:buClr>
              <a:buFont typeface="Wingdings" pitchFamily="2" charset="2"/>
              <a:buChar char="Ø"/>
            </a:pPr>
            <a:r>
              <a:rPr lang="fy-NL" sz="2800" dirty="0" smtClean="0"/>
              <a:t>Rome wie it middelpunt fan de wrâld.</a:t>
            </a:r>
            <a:endParaRPr lang="fy-NL"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4005</TotalTime>
  <Words>2188</Words>
  <Application>Microsoft Office PowerPoint</Application>
  <PresentationFormat>Diavoorstelling (4:3)</PresentationFormat>
  <Paragraphs>396</Paragraphs>
  <Slides>73</Slides>
  <Notes>73</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73</vt:i4>
      </vt:variant>
    </vt:vector>
  </HeadingPairs>
  <TitlesOfParts>
    <vt:vector size="77" baseType="lpstr">
      <vt:lpstr>Arial</vt:lpstr>
      <vt:lpstr>Calibri</vt:lpstr>
      <vt:lpstr>Wingdings</vt: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dirk</dc:creator>
  <cp:lastModifiedBy>dirk</cp:lastModifiedBy>
  <cp:revision>392</cp:revision>
  <dcterms:created xsi:type="dcterms:W3CDTF">2014-03-01T09:35:46Z</dcterms:created>
  <dcterms:modified xsi:type="dcterms:W3CDTF">2015-02-10T13:07:11Z</dcterms:modified>
</cp:coreProperties>
</file>